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281" r:id="rId5"/>
    <p:sldId id="291" r:id="rId6"/>
    <p:sldId id="286" r:id="rId7"/>
    <p:sldId id="284" r:id="rId8"/>
    <p:sldId id="292" r:id="rId9"/>
    <p:sldId id="285" r:id="rId10"/>
    <p:sldId id="287" r:id="rId11"/>
    <p:sldId id="290" r:id="rId12"/>
    <p:sldId id="270" r:id="rId1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34" userDrawn="1">
          <p15:clr>
            <a:srgbClr val="A4A3A4"/>
          </p15:clr>
        </p15:guide>
        <p15:guide id="2" pos="1300" userDrawn="1">
          <p15:clr>
            <a:srgbClr val="A4A3A4"/>
          </p15:clr>
        </p15:guide>
        <p15:guide id="3" pos="5881"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38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B89"/>
    <a:srgbClr val="1B3444"/>
    <a:srgbClr val="8C94AB"/>
    <a:srgbClr val="7E95A5"/>
    <a:srgbClr val="F68D38"/>
    <a:srgbClr val="2F3649"/>
    <a:srgbClr val="6C80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279409-07DA-5943-31A7-5BE059AD397C}" v="131" dt="2019-03-07T03:56:09.531"/>
    <p1510:client id="{331C893E-4291-B38B-D365-D69A61EE13EF}" v="1" dt="2019-03-08T03:15:13.170"/>
    <p1510:client id="{03781CFF-817E-46B8-4CA1-8A360ECEB66E}" v="2" dt="2019-03-08T03:34:25.10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34578" autoAdjust="0"/>
  </p:normalViewPr>
  <p:slideViewPr>
    <p:cSldViewPr snapToGrid="0">
      <p:cViewPr varScale="1">
        <p:scale>
          <a:sx n="29" d="100"/>
          <a:sy n="29" d="100"/>
        </p:scale>
        <p:origin x="2726" y="24"/>
      </p:cViewPr>
      <p:guideLst>
        <p:guide orient="horz" pos="1434"/>
        <p:guide pos="1300"/>
        <p:guide pos="5881"/>
      </p:guideLst>
    </p:cSldViewPr>
  </p:slideViewPr>
  <p:notesTextViewPr>
    <p:cViewPr>
      <p:scale>
        <a:sx n="1" d="1"/>
        <a:sy n="1" d="1"/>
      </p:scale>
      <p:origin x="0" y="0"/>
    </p:cViewPr>
  </p:notesTextViewPr>
  <p:notesViewPr>
    <p:cSldViewPr snapToGrid="0">
      <p:cViewPr>
        <p:scale>
          <a:sx n="1" d="2"/>
          <a:sy n="1" d="2"/>
        </p:scale>
        <p:origin x="0" y="0"/>
      </p:cViewPr>
      <p:guideLst>
        <p:guide orient="horz" pos="2160"/>
        <p:guide pos="38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0281BC6-A316-CC49-9F21-9FE011ECDCFC}" type="datetimeFigureOut">
              <a:rPr lang="en-US" smtClean="0"/>
              <a:t>3/9/2019</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F6B9B63-5941-C54B-A31E-EB039B018AE7}" type="slidenum">
              <a:rPr lang="en-US" smtClean="0"/>
              <a:t>‹#›</a:t>
            </a:fld>
            <a:endParaRPr lang="en-US"/>
          </a:p>
        </p:txBody>
      </p:sp>
    </p:spTree>
    <p:extLst>
      <p:ext uri="{BB962C8B-B14F-4D97-AF65-F5344CB8AC3E}">
        <p14:creationId xmlns:p14="http://schemas.microsoft.com/office/powerpoint/2010/main" val="300185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everyone for attending in this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Amin Khatami from </a:t>
            </a:r>
            <a:r>
              <a:rPr lang="en-US" dirty="0" err="1"/>
              <a:t>Intellify</a:t>
            </a:r>
            <a:r>
              <a:rPr lang="en-US" dirty="0"/>
              <a:t>. </a:t>
            </a:r>
            <a:r>
              <a:rPr lang="en-US" dirty="0" err="1"/>
              <a:t>Intellify</a:t>
            </a:r>
            <a:r>
              <a:rPr lang="en-US" dirty="0"/>
              <a:t> is an AI-based industrial consultancy in Australia, which has capacity and capability for doing AI/Data Science projects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talk covers some of my experience of my joint collaborations with medical imaging labs and hospitals in both Canada and China. There is an opportunity here in </a:t>
            </a:r>
            <a:r>
              <a:rPr lang="en-US" dirty="0" err="1"/>
              <a:t>Intellify</a:t>
            </a:r>
            <a:r>
              <a:rPr lang="en-US" dirty="0"/>
              <a:t> to explore this experience in Medical domain.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introduce myself a bit.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AU" dirty="0"/>
          </a:p>
        </p:txBody>
      </p:sp>
      <p:sp>
        <p:nvSpPr>
          <p:cNvPr id="4" name="Slide Number Placeholder 3"/>
          <p:cNvSpPr>
            <a:spLocks noGrp="1"/>
          </p:cNvSpPr>
          <p:nvPr>
            <p:ph type="sldNum" sz="quarter" idx="5"/>
          </p:nvPr>
        </p:nvSpPr>
        <p:spPr/>
        <p:txBody>
          <a:bodyPr/>
          <a:lstStyle/>
          <a:p>
            <a:fld id="{4F6B9B63-5941-C54B-A31E-EB039B018AE7}" type="slidenum">
              <a:rPr lang="en-US" smtClean="0"/>
              <a:t>1</a:t>
            </a:fld>
            <a:endParaRPr lang="en-US"/>
          </a:p>
        </p:txBody>
      </p:sp>
    </p:spTree>
    <p:extLst>
      <p:ext uri="{BB962C8B-B14F-4D97-AF65-F5344CB8AC3E}">
        <p14:creationId xmlns:p14="http://schemas.microsoft.com/office/powerpoint/2010/main" val="193203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a senior data scientist in </a:t>
            </a:r>
            <a:r>
              <a:rPr lang="en-US" dirty="0" err="1"/>
              <a:t>Intellify</a:t>
            </a:r>
            <a:r>
              <a:rPr lang="en-US" dirty="0"/>
              <a:t>.</a:t>
            </a:r>
          </a:p>
          <a:p>
            <a:endParaRPr lang="en-US" dirty="0"/>
          </a:p>
          <a:p>
            <a:r>
              <a:rPr lang="en-US" dirty="0"/>
              <a:t>My academic affiliation is with Deakin University, working at Monash university and, in addition, having15 years experience working in industry, specialized in AI and ML solutions.</a:t>
            </a:r>
          </a:p>
          <a:p>
            <a:r>
              <a:rPr lang="en-US" dirty="0"/>
              <a:t>My PhD is in Deep Learning, majoring at medical imaging. </a:t>
            </a:r>
          </a:p>
          <a:p>
            <a:r>
              <a:rPr lang="en-US" dirty="0"/>
              <a:t>OK</a:t>
            </a:r>
          </a:p>
        </p:txBody>
      </p:sp>
      <p:sp>
        <p:nvSpPr>
          <p:cNvPr id="4" name="Slide Number Placeholder 3"/>
          <p:cNvSpPr>
            <a:spLocks noGrp="1"/>
          </p:cNvSpPr>
          <p:nvPr>
            <p:ph type="sldNum" sz="quarter" idx="5"/>
          </p:nvPr>
        </p:nvSpPr>
        <p:spPr/>
        <p:txBody>
          <a:bodyPr/>
          <a:lstStyle/>
          <a:p>
            <a:fld id="{4F6B9B63-5941-C54B-A31E-EB039B018AE7}" type="slidenum">
              <a:rPr lang="en-US" smtClean="0"/>
              <a:t>2</a:t>
            </a:fld>
            <a:endParaRPr lang="en-US"/>
          </a:p>
        </p:txBody>
      </p:sp>
    </p:spTree>
    <p:extLst>
      <p:ext uri="{BB962C8B-B14F-4D97-AF65-F5344CB8AC3E}">
        <p14:creationId xmlns:p14="http://schemas.microsoft.com/office/powerpoint/2010/main" val="2793417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the AI and robotic related experience I’ve achieved since last 5 years. </a:t>
            </a:r>
            <a:endParaRPr lang="en-AU" dirty="0"/>
          </a:p>
          <a:p>
            <a:endParaRPr lang="en-US" dirty="0"/>
          </a:p>
          <a:p>
            <a:endParaRPr lang="en-US" dirty="0"/>
          </a:p>
          <a:p>
            <a:r>
              <a:rPr lang="en-US" dirty="0"/>
              <a:t>Starting with a question: In your idea, </a:t>
            </a:r>
            <a:r>
              <a:rPr lang="en-US" b="1" dirty="0"/>
              <a:t>What are the most common ML use cases in Medical world? </a:t>
            </a:r>
          </a:p>
          <a:p>
            <a:r>
              <a:rPr lang="en-US" b="0" dirty="0"/>
              <a:t>Do you agree diagnosis in Medical Imaging, Drug Discovery, and also Robotic Surgery are some of the most common use cases at the moment? </a:t>
            </a:r>
          </a:p>
          <a:p>
            <a:r>
              <a:rPr lang="en-US" b="0" dirty="0"/>
              <a:t>How about future applications? Do you agree Personalized Medicine, Automatic Treatment or Recommendation, and Autonomous Robotic Surgery are some of the most use cases in the future?</a:t>
            </a:r>
          </a:p>
          <a:p>
            <a:endParaRPr lang="en-US" b="0" dirty="0"/>
          </a:p>
          <a:p>
            <a:r>
              <a:rPr lang="en-US" b="0" dirty="0"/>
              <a:t>I believe, the answer is somehow YES. </a:t>
            </a:r>
          </a:p>
          <a:p>
            <a:r>
              <a:rPr lang="en-US" b="0" dirty="0"/>
              <a:t>Do you know why those use cases are the most common, or what features make these use cases so common? Computer Vision, Deep Learning, Bigdata, and big data infrastructure.  </a:t>
            </a:r>
          </a:p>
          <a:p>
            <a:endParaRPr lang="en-US" b="0" dirty="0"/>
          </a:p>
          <a:p>
            <a:r>
              <a:rPr lang="en-US" b="0" dirty="0"/>
              <a:t>So, based on this, I chose some of my works, which I am going to highlight here.   </a:t>
            </a:r>
          </a:p>
          <a:p>
            <a:endParaRPr lang="en-US" dirty="0"/>
          </a:p>
          <a:p>
            <a:pPr marL="228600" indent="-228600">
              <a:buAutoNum type="arabicParenR"/>
            </a:pPr>
            <a:r>
              <a:rPr lang="en-US" dirty="0"/>
              <a:t>Medical imaging and Discovery Anomalous Patterns (</a:t>
            </a:r>
            <a:r>
              <a:rPr lang="en-US" b="1" dirty="0"/>
              <a:t>Anomaly Detection</a:t>
            </a:r>
            <a:r>
              <a:rPr lang="en-US" dirty="0"/>
              <a:t>) in large digital pathology images. Segmentation, Classification, </a:t>
            </a:r>
            <a:r>
              <a:rPr lang="en-US" b="1" dirty="0"/>
              <a:t>Retrieval Information</a:t>
            </a:r>
            <a:r>
              <a:rPr lang="en-US" dirty="0"/>
              <a:t>, </a:t>
            </a:r>
            <a:r>
              <a:rPr lang="en-US" b="1" dirty="0"/>
              <a:t>and diagnosis are just some of applications.</a:t>
            </a:r>
            <a:r>
              <a:rPr lang="en-US" dirty="0"/>
              <a:t> </a:t>
            </a:r>
            <a:r>
              <a:rPr lang="en-US" b="1" dirty="0"/>
              <a:t>In the next couple of slides</a:t>
            </a:r>
            <a:r>
              <a:rPr lang="en-US" dirty="0"/>
              <a:t>, I am going to explain a content-based image retrieval algorithm, which I developed in a medical imaging lab.</a:t>
            </a:r>
          </a:p>
          <a:p>
            <a:pPr marL="228600" indent="-228600">
              <a:buAutoNum type="arabicParenR"/>
            </a:pPr>
            <a:r>
              <a:rPr lang="en-US" dirty="0"/>
              <a:t>The second is some related works in surgical robotic. I successfully could developed two different systems which enable a robot to recognize a sense and a few second future prediction.</a:t>
            </a:r>
          </a:p>
          <a:p>
            <a:pPr marL="228600" indent="-228600">
              <a:buAutoNum type="arabicParenR"/>
            </a:pPr>
            <a:r>
              <a:rPr lang="en-US" dirty="0"/>
              <a:t>The third which I cannot cover today is signal processing and EEG. As, I believe most of you guys know analyzing brain reaction in specific situation. I do not think so I can have time to talk more on this.</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4F6B9B63-5941-C54B-A31E-EB039B018AE7}" type="slidenum">
              <a:rPr lang="en-US" smtClean="0"/>
              <a:t>3</a:t>
            </a:fld>
            <a:endParaRPr lang="en-US"/>
          </a:p>
        </p:txBody>
      </p:sp>
    </p:spTree>
    <p:extLst>
      <p:ext uri="{BB962C8B-B14F-4D97-AF65-F5344CB8AC3E}">
        <p14:creationId xmlns:p14="http://schemas.microsoft.com/office/powerpoint/2010/main" val="53625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mentioned, some of the  works I did, have been developed in a medical imaging lab called KIMIA.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KIMIA lab has funded by government in Canada. </a:t>
            </a:r>
            <a:r>
              <a:rPr lang="en-US" b="0" dirty="0">
                <a:cs typeface="Calibri"/>
              </a:rPr>
              <a:t>The guys in this lab are developing AI-based industrial techniques, using hospital data, specially from 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delivered several </a:t>
            </a:r>
            <a:r>
              <a:rPr lang="en-US" b="1" dirty="0">
                <a:cs typeface="Calibri"/>
              </a:rPr>
              <a:t>computer-aided diagnosis frameworks </a:t>
            </a:r>
            <a:r>
              <a:rPr lang="en-US" b="0" dirty="0">
                <a:cs typeface="Calibri"/>
              </a:rPr>
              <a:t>there. This work is one of </a:t>
            </a:r>
            <a:r>
              <a:rPr lang="en-US" b="1" dirty="0">
                <a:cs typeface="Calibri"/>
              </a:rPr>
              <a:t>the joint work  </a:t>
            </a:r>
            <a:r>
              <a:rPr lang="en-US" b="0" dirty="0">
                <a:cs typeface="Calibri"/>
              </a:rPr>
              <a:t>I have with them.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speaking, what we are looking for first is aiming at a transition from traditional medical data, for example pathology,   to </a:t>
            </a:r>
            <a:r>
              <a:rPr lang="en-US" b="1" dirty="0"/>
              <a:t>digital one, for example pathology.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technologies enable us to look inside the human body for diagnosis, treatment and monitoring purposes. </a:t>
            </a:r>
          </a:p>
          <a:p>
            <a:endParaRPr lang="en-US" dirty="0"/>
          </a:p>
          <a:p>
            <a:endParaRPr lang="en-US" dirty="0"/>
          </a:p>
          <a:p>
            <a:r>
              <a:rPr lang="en-US" dirty="0"/>
              <a:t>But, in general, there are some challenges here.</a:t>
            </a:r>
          </a:p>
          <a:p>
            <a:pPr marL="228600" indent="-228600">
              <a:buAutoNum type="arabicParenR"/>
            </a:pPr>
            <a:r>
              <a:rPr lang="en-US" dirty="0"/>
              <a:t>Medical domain is suffering from Bigdata. Very difficult to have millions images in medicine now, but how about in future?</a:t>
            </a:r>
          </a:p>
          <a:p>
            <a:pPr marL="228600" indent="-228600">
              <a:buAutoNum type="arabicParenR"/>
            </a:pPr>
            <a:r>
              <a:rPr lang="en-US" dirty="0"/>
              <a:t>Lack of huge Labelled medical data is another challenge. When I am talking about labeled data, it means which image is benign or malignant. </a:t>
            </a:r>
          </a:p>
          <a:p>
            <a:pPr marL="228600" indent="-228600">
              <a:buAutoNum type="arabicParenR"/>
            </a:pPr>
            <a:r>
              <a:rPr lang="en-US" dirty="0"/>
              <a:t>Concern of recording huge samples and physical images.</a:t>
            </a:r>
          </a:p>
          <a:p>
            <a:pPr marL="228600" indent="-228600">
              <a:buAutoNum type="arabicParenR"/>
            </a:pPr>
            <a:r>
              <a:rPr lang="en-US" dirty="0"/>
              <a:t>Concern of how to convert to digital specimens</a:t>
            </a:r>
          </a:p>
          <a:p>
            <a:pPr marL="228600" indent="-228600">
              <a:buAutoNum type="arabicParenR"/>
            </a:pPr>
            <a:endParaRPr lang="en-US" dirty="0"/>
          </a:p>
          <a:p>
            <a:pPr marL="0" indent="0">
              <a:buNone/>
            </a:pPr>
            <a:r>
              <a:rPr lang="en-US" dirty="0"/>
              <a:t>There are several solutions for this: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When we convert them to digital, this format </a:t>
            </a:r>
            <a:r>
              <a:rPr lang="en-US" dirty="0">
                <a:cs typeface="Calibri"/>
              </a:rPr>
              <a:t>opens new horizons for diagnosis in medicine by Capturing the tissue characteristics in digital formats. This definitely will be a relief for many hospitals with limited space.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cs typeface="Calibri"/>
              </a:rPr>
              <a:t>These Captured information is proposing solutions based on classification, segmentation, retrieval, and so 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cs typeface="Calibri"/>
              </a:rPr>
              <a:t>Acquiring</a:t>
            </a:r>
            <a:r>
              <a:rPr lang="en-US" dirty="0">
                <a:cs typeface="Calibri"/>
              </a:rPr>
              <a:t> an image from a sample. For example, if you have a new sample, it does not matter it is an image or a text, what is the most similar sample which has been already diagnosed.  This enables more systematic analysis and so 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cs typeface="Calibri"/>
              </a:rPr>
              <a:t>Let’s talk about a computer-aided system, we’ve developed before.</a:t>
            </a:r>
          </a:p>
          <a:p>
            <a:pPr marL="228600" indent="-228600">
              <a:buFont typeface="+mj-lt"/>
              <a:buAutoNum type="arabicPeriod"/>
            </a:pPr>
            <a:endParaRPr lang="en-US" dirty="0"/>
          </a:p>
          <a:p>
            <a:pPr marL="0" indent="0">
              <a:buNone/>
            </a:pPr>
            <a:endParaRPr lang="en-US" dirty="0"/>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4F6B9B63-5941-C54B-A31E-EB039B018AE7}" type="slidenum">
              <a:rPr lang="en-US" smtClean="0"/>
              <a:t>4</a:t>
            </a:fld>
            <a:endParaRPr lang="en-US"/>
          </a:p>
        </p:txBody>
      </p:sp>
    </p:spTree>
    <p:extLst>
      <p:ext uri="{BB962C8B-B14F-4D97-AF65-F5344CB8AC3E}">
        <p14:creationId xmlns:p14="http://schemas.microsoft.com/office/powerpoint/2010/main" val="135007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has been done in KIMIA lab.</a:t>
            </a:r>
          </a:p>
          <a:p>
            <a:r>
              <a:rPr lang="en-US" dirty="0"/>
              <a:t>Just to clarify, since we weren’t allowed to publish their hospital data, by their agreement, we chose a part of our developed algorithm, and then the technique was evaluated on a public dataset. </a:t>
            </a:r>
          </a:p>
          <a:p>
            <a:endParaRPr lang="en-US" dirty="0"/>
          </a:p>
          <a:p>
            <a:r>
              <a:rPr lang="en-US" dirty="0"/>
              <a:t>These technologies enable us to look inside the human body for diagnosis, treatment and monitoring purposes. </a:t>
            </a:r>
          </a:p>
          <a:p>
            <a:endParaRPr lang="en-US" dirty="0"/>
          </a:p>
          <a:p>
            <a:r>
              <a:rPr lang="en-US" dirty="0"/>
              <a:t>Our approach was to develop a computer-aid diagnosis technique to retrieve images based on barcodes, tags, or text strings. For example, if you look at the top radiology pictures, there are some related codes. What I developed was first using deep learning and transform learning to capture information from images, then, using traditional similarity search-based techniques such as Radon, HOG, and LBP to find the top 3 most similar images.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Capturing the tissue characteristics in digital formats opens new horizons for diagnosis in medicine. </a:t>
            </a:r>
          </a:p>
          <a:p>
            <a:endParaRPr lang="en-US" dirty="0"/>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4F6B9B63-5941-C54B-A31E-EB039B018AE7}" type="slidenum">
              <a:rPr lang="en-US" smtClean="0"/>
              <a:t>5</a:t>
            </a:fld>
            <a:endParaRPr lang="en-US"/>
          </a:p>
        </p:txBody>
      </p:sp>
    </p:spTree>
    <p:extLst>
      <p:ext uri="{BB962C8B-B14F-4D97-AF65-F5344CB8AC3E}">
        <p14:creationId xmlns:p14="http://schemas.microsoft.com/office/powerpoint/2010/main" val="458246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classification as well as cancer diagnosis are other developed techniques from myside which are needed to highlight.</a:t>
            </a:r>
          </a:p>
          <a:p>
            <a:endParaRPr lang="en-US" dirty="0"/>
          </a:p>
          <a:p>
            <a:r>
              <a:rPr lang="en-US" dirty="0"/>
              <a:t>Convolutional Neural Networks are used to develop these frameworks. </a:t>
            </a:r>
          </a:p>
          <a:p>
            <a:endParaRPr lang="en-US" dirty="0"/>
          </a:p>
          <a:p>
            <a:r>
              <a:rPr lang="en-AU" dirty="0"/>
              <a:t>As for colour space, I used evolutionary methods to define a linear formulation to segment the region of interest part.</a:t>
            </a:r>
          </a:p>
        </p:txBody>
      </p:sp>
      <p:sp>
        <p:nvSpPr>
          <p:cNvPr id="4" name="Slide Number Placeholder 3"/>
          <p:cNvSpPr>
            <a:spLocks noGrp="1"/>
          </p:cNvSpPr>
          <p:nvPr>
            <p:ph type="sldNum" sz="quarter" idx="5"/>
          </p:nvPr>
        </p:nvSpPr>
        <p:spPr/>
        <p:txBody>
          <a:bodyPr/>
          <a:lstStyle/>
          <a:p>
            <a:fld id="{4F6B9B63-5941-C54B-A31E-EB039B018AE7}" type="slidenum">
              <a:rPr lang="en-US" smtClean="0"/>
              <a:t>6</a:t>
            </a:fld>
            <a:endParaRPr lang="en-US"/>
          </a:p>
        </p:txBody>
      </p:sp>
    </p:spTree>
    <p:extLst>
      <p:ext uri="{BB962C8B-B14F-4D97-AF65-F5344CB8AC3E}">
        <p14:creationId xmlns:p14="http://schemas.microsoft.com/office/powerpoint/2010/main" val="3643218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Surgical robot is another application to talk here. </a:t>
            </a:r>
          </a:p>
          <a:p>
            <a:r>
              <a:rPr lang="en-US" dirty="0"/>
              <a:t>To improve a remote surgical operation one step further, I developed a sequence classiﬁcation technique, categorizing diﬀerent tissues, evaluating on biomechanics data.</a:t>
            </a:r>
          </a:p>
          <a:p>
            <a:endParaRPr lang="en-US" dirty="0"/>
          </a:p>
          <a:p>
            <a:r>
              <a:rPr lang="en-US" dirty="0"/>
              <a:t>The aim of this project was that we want to go one step further for autonomous perspective. So, it is a recommendation system for the specialist doing surgery using haptics. </a:t>
            </a:r>
          </a:p>
          <a:p>
            <a:endParaRPr lang="en-US" dirty="0"/>
          </a:p>
          <a:p>
            <a:r>
              <a:rPr lang="en-US" dirty="0"/>
              <a:t>Actually, from the signals (we called force feedback in Haptics) we are receiving remotely, the proposed system predicting the organ involves plus the force feedback is supposing to receive in some steps after.</a:t>
            </a:r>
          </a:p>
          <a:p>
            <a:endParaRPr lang="en-US" dirty="0"/>
          </a:p>
          <a:p>
            <a:r>
              <a:rPr lang="en-US" dirty="0"/>
              <a:t>The future work of this project is to combine these signals with visual information, by equipping the devices by cameras. Hope to see these very soon.</a:t>
            </a:r>
          </a:p>
          <a:p>
            <a:endParaRPr lang="en-US" dirty="0"/>
          </a:p>
          <a:p>
            <a:r>
              <a:rPr lang="en-US" dirty="0"/>
              <a:t>  </a:t>
            </a:r>
          </a:p>
        </p:txBody>
      </p:sp>
      <p:sp>
        <p:nvSpPr>
          <p:cNvPr id="4" name="Slide Number Placeholder 3"/>
          <p:cNvSpPr>
            <a:spLocks noGrp="1"/>
          </p:cNvSpPr>
          <p:nvPr>
            <p:ph type="sldNum" sz="quarter" idx="5"/>
          </p:nvPr>
        </p:nvSpPr>
        <p:spPr/>
        <p:txBody>
          <a:bodyPr/>
          <a:lstStyle/>
          <a:p>
            <a:fld id="{4F6B9B63-5941-C54B-A31E-EB039B018AE7}" type="slidenum">
              <a:rPr lang="en-US" smtClean="0"/>
              <a:t>7</a:t>
            </a:fld>
            <a:endParaRPr lang="en-US"/>
          </a:p>
        </p:txBody>
      </p:sp>
    </p:spTree>
    <p:extLst>
      <p:ext uri="{BB962C8B-B14F-4D97-AF65-F5344CB8AC3E}">
        <p14:creationId xmlns:p14="http://schemas.microsoft.com/office/powerpoint/2010/main" val="419502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F6B9B63-5941-C54B-A31E-EB039B018AE7}" type="slidenum">
              <a:rPr lang="en-US" smtClean="0"/>
              <a:t>9</a:t>
            </a:fld>
            <a:endParaRPr lang="en-US"/>
          </a:p>
        </p:txBody>
      </p:sp>
    </p:spTree>
    <p:extLst>
      <p:ext uri="{BB962C8B-B14F-4D97-AF65-F5344CB8AC3E}">
        <p14:creationId xmlns:p14="http://schemas.microsoft.com/office/powerpoint/2010/main" val="2536486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emf"/><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AD7030-9065-A446-B6F9-3B5612765C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091C1C4-656F-054C-B441-338798AC11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0104" y="1486491"/>
            <a:ext cx="3697793" cy="1146099"/>
          </a:xfrm>
          <a:prstGeom prst="rect">
            <a:avLst/>
          </a:prstGeom>
        </p:spPr>
      </p:pic>
      <p:sp>
        <p:nvSpPr>
          <p:cNvPr id="7" name="Text Placeholder 10">
            <a:extLst>
              <a:ext uri="{FF2B5EF4-FFF2-40B4-BE49-F238E27FC236}">
                <a16:creationId xmlns:a16="http://schemas.microsoft.com/office/drawing/2014/main" id="{00E7BB1B-3018-2047-BBBB-0F991FFCEA90}"/>
              </a:ext>
            </a:extLst>
          </p:cNvPr>
          <p:cNvSpPr>
            <a:spLocks noGrp="1"/>
          </p:cNvSpPr>
          <p:nvPr>
            <p:ph type="body" sz="quarter" idx="10"/>
          </p:nvPr>
        </p:nvSpPr>
        <p:spPr>
          <a:xfrm>
            <a:off x="2073117" y="2764708"/>
            <a:ext cx="7534275" cy="648476"/>
          </a:xfrm>
          <a:prstGeom prst="rect">
            <a:avLst/>
          </a:prstGeom>
        </p:spPr>
        <p:txBody>
          <a:bodyPr/>
          <a:lstStyle>
            <a:lvl1pPr>
              <a:defRPr sz="3200" b="1" i="1">
                <a:solidFill>
                  <a:schemeClr val="accent1"/>
                </a:solidFill>
                <a:latin typeface="Source Sans Pro" panose="020B0503030403020204" pitchFamily="34" charset="77"/>
              </a:defRPr>
            </a:lvl1pPr>
          </a:lstStyle>
          <a:p>
            <a:pPr lvl="0"/>
            <a:endParaRPr lang="en-US"/>
          </a:p>
        </p:txBody>
      </p:sp>
      <p:sp>
        <p:nvSpPr>
          <p:cNvPr id="9" name="Text Placeholder 4">
            <a:extLst>
              <a:ext uri="{FF2B5EF4-FFF2-40B4-BE49-F238E27FC236}">
                <a16:creationId xmlns:a16="http://schemas.microsoft.com/office/drawing/2014/main" id="{8E796450-ED9F-084B-ABB5-F8468AFE36AB}"/>
              </a:ext>
            </a:extLst>
          </p:cNvPr>
          <p:cNvSpPr>
            <a:spLocks noGrp="1"/>
          </p:cNvSpPr>
          <p:nvPr>
            <p:ph type="body" sz="quarter" idx="11"/>
          </p:nvPr>
        </p:nvSpPr>
        <p:spPr>
          <a:xfrm>
            <a:off x="2065179" y="3517183"/>
            <a:ext cx="4006850" cy="1041400"/>
          </a:xfrm>
          <a:prstGeom prst="rect">
            <a:avLst/>
          </a:prstGeom>
        </p:spPr>
        <p:txBody>
          <a:bodyPr/>
          <a:lstStyle>
            <a:lvl1pPr>
              <a:defRPr b="0" i="0">
                <a:solidFill>
                  <a:schemeClr val="bg1"/>
                </a:solidFill>
                <a:latin typeface="Source Sans Pro" panose="020B0503030403020204" pitchFamily="34" charset="0"/>
                <a:ea typeface="Source Sans Pro" panose="020B0503030403020204" pitchFamily="34" charset="0"/>
              </a:defRPr>
            </a:lvl1pPr>
          </a:lstStyle>
          <a:p>
            <a:pPr lvl="0"/>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4" name="object 33">
            <a:extLst>
              <a:ext uri="{FF2B5EF4-FFF2-40B4-BE49-F238E27FC236}">
                <a16:creationId xmlns:a16="http://schemas.microsoft.com/office/drawing/2014/main" id="{5186E791-CA50-0841-8B5C-C8E8AC63180B}"/>
              </a:ext>
            </a:extLst>
          </p:cNvPr>
          <p:cNvSpPr/>
          <p:nvPr userDrawn="1"/>
        </p:nvSpPr>
        <p:spPr>
          <a:xfrm>
            <a:off x="0" y="5966460"/>
            <a:ext cx="12193270" cy="891540"/>
          </a:xfrm>
          <a:custGeom>
            <a:avLst/>
            <a:gdLst/>
            <a:ahLst/>
            <a:cxnLst/>
            <a:rect l="l" t="t" r="r" b="b"/>
            <a:pathLst>
              <a:path w="12193270" h="891540">
                <a:moveTo>
                  <a:pt x="0" y="891006"/>
                </a:moveTo>
                <a:lnTo>
                  <a:pt x="12193206" y="891006"/>
                </a:lnTo>
                <a:lnTo>
                  <a:pt x="12193206" y="0"/>
                </a:lnTo>
                <a:lnTo>
                  <a:pt x="0" y="0"/>
                </a:lnTo>
                <a:lnTo>
                  <a:pt x="0" y="891006"/>
                </a:lnTo>
                <a:close/>
              </a:path>
            </a:pathLst>
          </a:custGeom>
          <a:solidFill>
            <a:schemeClr val="tx1"/>
          </a:solidFill>
        </p:spPr>
        <p:txBody>
          <a:bodyPr wrap="square" lIns="0" tIns="0" rIns="0" bIns="0" rtlCol="0"/>
          <a:lstStyle/>
          <a:p>
            <a:endParaRPr/>
          </a:p>
        </p:txBody>
      </p:sp>
      <p:pic>
        <p:nvPicPr>
          <p:cNvPr id="16" name="Picture 15">
            <a:extLst>
              <a:ext uri="{FF2B5EF4-FFF2-40B4-BE49-F238E27FC236}">
                <a16:creationId xmlns:a16="http://schemas.microsoft.com/office/drawing/2014/main" id="{F8AD2FCF-C277-9F49-8A0D-85992D8EF2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6" y="5980973"/>
            <a:ext cx="12192000" cy="881143"/>
          </a:xfrm>
          <a:prstGeom prst="rect">
            <a:avLst/>
          </a:prstGeom>
        </p:spPr>
      </p:pic>
      <p:sp>
        <p:nvSpPr>
          <p:cNvPr id="3" name="Holder 3"/>
          <p:cNvSpPr>
            <a:spLocks noGrp="1"/>
          </p:cNvSpPr>
          <p:nvPr>
            <p:ph sz="half" idx="2"/>
          </p:nvPr>
        </p:nvSpPr>
        <p:spPr>
          <a:xfrm>
            <a:off x="351053" y="1443543"/>
            <a:ext cx="5454482" cy="4049429"/>
          </a:xfrm>
          <a:prstGeom prst="rect">
            <a:avLst/>
          </a:prstGeom>
        </p:spPr>
        <p:txBody>
          <a:bodyPr wrap="square" lIns="0" tIns="0" rIns="0" bIns="0">
            <a:spAutoFit/>
          </a:bodyPr>
          <a:lstStyle>
            <a:lvl1pPr>
              <a:defRPr/>
            </a:lvl1pPr>
          </a:lstStyle>
          <a:p>
            <a:endParaRPr/>
          </a:p>
        </p:txBody>
      </p:sp>
      <p:pic>
        <p:nvPicPr>
          <p:cNvPr id="12" name="Picture 11">
            <a:extLst>
              <a:ext uri="{FF2B5EF4-FFF2-40B4-BE49-F238E27FC236}">
                <a16:creationId xmlns:a16="http://schemas.microsoft.com/office/drawing/2014/main" id="{94328A88-A919-C54D-BC9C-CDE9E7619D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 y="5883693"/>
            <a:ext cx="12204759" cy="94785"/>
          </a:xfrm>
          <a:prstGeom prst="rect">
            <a:avLst/>
          </a:prstGeom>
        </p:spPr>
      </p:pic>
      <p:sp>
        <p:nvSpPr>
          <p:cNvPr id="13" name="object 45">
            <a:extLst>
              <a:ext uri="{FF2B5EF4-FFF2-40B4-BE49-F238E27FC236}">
                <a16:creationId xmlns:a16="http://schemas.microsoft.com/office/drawing/2014/main" id="{2E25F225-E3E5-5748-ABDA-A4C36068BC56}"/>
              </a:ext>
            </a:extLst>
          </p:cNvPr>
          <p:cNvSpPr txBox="1"/>
          <p:nvPr userDrawn="1"/>
        </p:nvSpPr>
        <p:spPr>
          <a:xfrm>
            <a:off x="2292318" y="6288499"/>
            <a:ext cx="3752248" cy="228268"/>
          </a:xfrm>
          <a:prstGeom prst="rect">
            <a:avLst/>
          </a:prstGeom>
        </p:spPr>
        <p:txBody>
          <a:bodyPr vert="horz" wrap="square" lIns="0" tIns="12700" rIns="0" bIns="0" rtlCol="0">
            <a:spAutoFit/>
          </a:bodyPr>
          <a:lstStyle/>
          <a:p>
            <a:pPr marL="12700">
              <a:lnSpc>
                <a:spcPct val="100000"/>
              </a:lnSpc>
              <a:spcBef>
                <a:spcPts val="100"/>
              </a:spcBef>
            </a:pPr>
            <a:r>
              <a:rPr sz="1400" b="0" i="0">
                <a:solidFill>
                  <a:schemeClr val="bg1"/>
                </a:solidFill>
                <a:latin typeface="Source Sans Pro" panose="020B0503030403020204" pitchFamily="34" charset="0"/>
                <a:ea typeface="Source Sans Pro" panose="020B0503030403020204" pitchFamily="34" charset="0"/>
                <a:cs typeface="SourceSansPro-BoldIt"/>
              </a:rPr>
              <a:t>Amplifying</a:t>
            </a:r>
            <a:r>
              <a:rPr sz="1400" b="0" i="0">
                <a:solidFill>
                  <a:schemeClr val="accent1"/>
                </a:solidFill>
                <a:latin typeface="Source Sans Pro" panose="020B0503030403020204" pitchFamily="34" charset="0"/>
                <a:ea typeface="Source Sans Pro" panose="020B0503030403020204" pitchFamily="34" charset="0"/>
                <a:cs typeface="SourceSansPro-BoldIt"/>
              </a:rPr>
              <a:t> </a:t>
            </a:r>
            <a:r>
              <a:rPr sz="1400" b="0" i="0" spc="-5">
                <a:solidFill>
                  <a:schemeClr val="bg1"/>
                </a:solidFill>
                <a:latin typeface="Source Sans Pro" panose="020B0503030403020204" pitchFamily="34" charset="0"/>
                <a:ea typeface="Source Sans Pro" panose="020B0503030403020204" pitchFamily="34" charset="0"/>
                <a:cs typeface="SourceSansPro-BoldIt"/>
              </a:rPr>
              <a:t>Organi</a:t>
            </a:r>
            <a:r>
              <a:rPr lang="mi-NZ" sz="1400" b="0" i="0" spc="-5">
                <a:solidFill>
                  <a:schemeClr val="bg1"/>
                </a:solidFill>
                <a:latin typeface="Source Sans Pro" panose="020B0503030403020204" pitchFamily="34" charset="0"/>
                <a:ea typeface="Source Sans Pro" panose="020B0503030403020204" pitchFamily="34" charset="0"/>
                <a:cs typeface="SourceSansPro-BoldIt"/>
              </a:rPr>
              <a:t>s</a:t>
            </a:r>
            <a:r>
              <a:rPr sz="1400" b="0" i="0" spc="-5">
                <a:solidFill>
                  <a:schemeClr val="bg1"/>
                </a:solidFill>
                <a:latin typeface="Source Sans Pro" panose="020B0503030403020204" pitchFamily="34" charset="0"/>
                <a:ea typeface="Source Sans Pro" panose="020B0503030403020204" pitchFamily="34" charset="0"/>
                <a:cs typeface="SourceSansPro-BoldIt"/>
              </a:rPr>
              <a:t>ational</a:t>
            </a:r>
            <a:r>
              <a:rPr sz="1400" b="0" i="0" spc="-35">
                <a:solidFill>
                  <a:schemeClr val="bg1"/>
                </a:solidFill>
                <a:latin typeface="Source Sans Pro" panose="020B0503030403020204" pitchFamily="34" charset="0"/>
                <a:ea typeface="Source Sans Pro" panose="020B0503030403020204" pitchFamily="34" charset="0"/>
                <a:cs typeface="SourceSansPro-BoldIt"/>
              </a:rPr>
              <a:t> </a:t>
            </a:r>
            <a:r>
              <a:rPr sz="1400" b="0" i="0" spc="-5">
                <a:solidFill>
                  <a:schemeClr val="bg1"/>
                </a:solidFill>
                <a:latin typeface="Source Sans Pro" panose="020B0503030403020204" pitchFamily="34" charset="0"/>
                <a:ea typeface="Source Sans Pro" panose="020B0503030403020204" pitchFamily="34" charset="0"/>
                <a:cs typeface="SourceSansPro-BoldIt"/>
              </a:rPr>
              <a:t>Intelligence</a:t>
            </a:r>
            <a:endParaRPr sz="1400" b="0" i="0">
              <a:solidFill>
                <a:schemeClr val="bg1"/>
              </a:solidFill>
              <a:latin typeface="Source Sans Pro" panose="020B0503030403020204" pitchFamily="34" charset="0"/>
              <a:ea typeface="Source Sans Pro" panose="020B0503030403020204" pitchFamily="34" charset="0"/>
              <a:cs typeface="SourceSansPro-BoldIt"/>
            </a:endParaRPr>
          </a:p>
        </p:txBody>
      </p:sp>
      <p:pic>
        <p:nvPicPr>
          <p:cNvPr id="14" name="Picture 13">
            <a:extLst>
              <a:ext uri="{FF2B5EF4-FFF2-40B4-BE49-F238E27FC236}">
                <a16:creationId xmlns:a16="http://schemas.microsoft.com/office/drawing/2014/main" id="{12179955-D747-8448-9865-C7CA3D72D7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3610" y="6230783"/>
            <a:ext cx="1314562" cy="407437"/>
          </a:xfrm>
          <a:prstGeom prst="rect">
            <a:avLst/>
          </a:prstGeom>
        </p:spPr>
      </p:pic>
      <p:cxnSp>
        <p:nvCxnSpPr>
          <p:cNvPr id="15" name="Straight Connector 14">
            <a:extLst>
              <a:ext uri="{FF2B5EF4-FFF2-40B4-BE49-F238E27FC236}">
                <a16:creationId xmlns:a16="http://schemas.microsoft.com/office/drawing/2014/main" id="{D90C0FB7-AF42-7248-BF95-4ED8CAED3889}"/>
              </a:ext>
            </a:extLst>
          </p:cNvPr>
          <p:cNvCxnSpPr>
            <a:cxnSpLocks/>
          </p:cNvCxnSpPr>
          <p:nvPr userDrawn="1"/>
        </p:nvCxnSpPr>
        <p:spPr>
          <a:xfrm>
            <a:off x="1959530" y="6114502"/>
            <a:ext cx="0" cy="57626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Holder 2">
            <a:extLst>
              <a:ext uri="{FF2B5EF4-FFF2-40B4-BE49-F238E27FC236}">
                <a16:creationId xmlns:a16="http://schemas.microsoft.com/office/drawing/2014/main" id="{19AEC0BC-FA56-8E47-9441-166CE07BAE1C}"/>
              </a:ext>
            </a:extLst>
          </p:cNvPr>
          <p:cNvSpPr>
            <a:spLocks noGrp="1"/>
          </p:cNvSpPr>
          <p:nvPr>
            <p:ph type="ctrTitle"/>
          </p:nvPr>
        </p:nvSpPr>
        <p:spPr>
          <a:xfrm>
            <a:off x="351053" y="357974"/>
            <a:ext cx="7577096"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11" name="Holder 3">
            <a:extLst>
              <a:ext uri="{FF2B5EF4-FFF2-40B4-BE49-F238E27FC236}">
                <a16:creationId xmlns:a16="http://schemas.microsoft.com/office/drawing/2014/main" id="{22FDFF0C-0F2D-4C4A-979A-3499695A8478}"/>
              </a:ext>
            </a:extLst>
          </p:cNvPr>
          <p:cNvSpPr>
            <a:spLocks noGrp="1"/>
          </p:cNvSpPr>
          <p:nvPr>
            <p:ph type="subTitle" idx="4"/>
          </p:nvPr>
        </p:nvSpPr>
        <p:spPr>
          <a:xfrm>
            <a:off x="351053" y="916734"/>
            <a:ext cx="7577096" cy="276999"/>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17" name="Holder 3">
            <a:extLst>
              <a:ext uri="{FF2B5EF4-FFF2-40B4-BE49-F238E27FC236}">
                <a16:creationId xmlns:a16="http://schemas.microsoft.com/office/drawing/2014/main" id="{EA13F35E-1C2C-AA4A-BB16-34854416D2A2}"/>
              </a:ext>
            </a:extLst>
          </p:cNvPr>
          <p:cNvSpPr>
            <a:spLocks noGrp="1"/>
          </p:cNvSpPr>
          <p:nvPr>
            <p:ph sz="half" idx="10"/>
          </p:nvPr>
        </p:nvSpPr>
        <p:spPr>
          <a:xfrm>
            <a:off x="6353908" y="1443543"/>
            <a:ext cx="5454482" cy="4049429"/>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AA693-F4C2-644C-B752-80004117CC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6" name="Picture 45">
            <a:extLst>
              <a:ext uri="{FF2B5EF4-FFF2-40B4-BE49-F238E27FC236}">
                <a16:creationId xmlns:a16="http://schemas.microsoft.com/office/drawing/2014/main" id="{35CDBE3C-9B58-0846-9D73-5D3CAAC81F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983" y="2151779"/>
            <a:ext cx="2851727" cy="883868"/>
          </a:xfrm>
          <a:prstGeom prst="rect">
            <a:avLst/>
          </a:prstGeom>
        </p:spPr>
      </p:pic>
      <p:sp>
        <p:nvSpPr>
          <p:cNvPr id="49" name="TextBox 48">
            <a:extLst>
              <a:ext uri="{FF2B5EF4-FFF2-40B4-BE49-F238E27FC236}">
                <a16:creationId xmlns:a16="http://schemas.microsoft.com/office/drawing/2014/main" id="{2ADE7D1F-DF7A-EF4A-A9B6-40F91BA7D00D}"/>
              </a:ext>
            </a:extLst>
          </p:cNvPr>
          <p:cNvSpPr txBox="1"/>
          <p:nvPr userDrawn="1"/>
        </p:nvSpPr>
        <p:spPr>
          <a:xfrm>
            <a:off x="2811935" y="3388367"/>
            <a:ext cx="904415" cy="369332"/>
          </a:xfrm>
          <a:prstGeom prst="rect">
            <a:avLst/>
          </a:prstGeom>
          <a:noFill/>
        </p:spPr>
        <p:txBody>
          <a:bodyPr wrap="none" rtlCol="0">
            <a:spAutoFit/>
          </a:bodyPr>
          <a:lstStyle/>
          <a:p>
            <a:r>
              <a:rPr lang="en-US" sz="1800" b="1" i="1">
                <a:solidFill>
                  <a:schemeClr val="accent1"/>
                </a:solidFill>
                <a:latin typeface="Source Sans Pro Semibold" panose="020B0503030403020204" pitchFamily="34" charset="77"/>
              </a:rPr>
              <a:t>Sydney</a:t>
            </a:r>
            <a:endParaRPr lang="en-US">
              <a:solidFill>
                <a:schemeClr val="accent1"/>
              </a:solidFill>
            </a:endParaRPr>
          </a:p>
        </p:txBody>
      </p:sp>
      <p:sp>
        <p:nvSpPr>
          <p:cNvPr id="50" name="TextBox 49">
            <a:extLst>
              <a:ext uri="{FF2B5EF4-FFF2-40B4-BE49-F238E27FC236}">
                <a16:creationId xmlns:a16="http://schemas.microsoft.com/office/drawing/2014/main" id="{9B3C8405-DCAB-FD43-9D76-81C69962875B}"/>
              </a:ext>
            </a:extLst>
          </p:cNvPr>
          <p:cNvSpPr txBox="1"/>
          <p:nvPr userDrawn="1"/>
        </p:nvSpPr>
        <p:spPr>
          <a:xfrm>
            <a:off x="6528284" y="3388367"/>
            <a:ext cx="1239442" cy="369332"/>
          </a:xfrm>
          <a:prstGeom prst="rect">
            <a:avLst/>
          </a:prstGeom>
          <a:noFill/>
        </p:spPr>
        <p:txBody>
          <a:bodyPr wrap="none" rtlCol="0">
            <a:spAutoFit/>
          </a:bodyPr>
          <a:lstStyle/>
          <a:p>
            <a:r>
              <a:rPr lang="en-US" sz="1800" b="1" i="1">
                <a:solidFill>
                  <a:schemeClr val="accent1"/>
                </a:solidFill>
                <a:latin typeface="Source Sans Pro Semibold" panose="020B0503030403020204" pitchFamily="34" charset="77"/>
              </a:rPr>
              <a:t>Melbourne</a:t>
            </a:r>
            <a:endParaRPr lang="en-US">
              <a:solidFill>
                <a:schemeClr val="accent1"/>
              </a:solidFill>
            </a:endParaRPr>
          </a:p>
        </p:txBody>
      </p:sp>
      <p:cxnSp>
        <p:nvCxnSpPr>
          <p:cNvPr id="51" name="Straight Connector 50">
            <a:extLst>
              <a:ext uri="{FF2B5EF4-FFF2-40B4-BE49-F238E27FC236}">
                <a16:creationId xmlns:a16="http://schemas.microsoft.com/office/drawing/2014/main" id="{2C2B0430-F75E-3549-8D8D-5BCA2E767A7A}"/>
              </a:ext>
            </a:extLst>
          </p:cNvPr>
          <p:cNvCxnSpPr>
            <a:cxnSpLocks/>
          </p:cNvCxnSpPr>
          <p:nvPr userDrawn="1"/>
        </p:nvCxnSpPr>
        <p:spPr>
          <a:xfrm>
            <a:off x="5652734" y="3573033"/>
            <a:ext cx="10984" cy="1028487"/>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F80D0DF-E59F-4C4C-8CCE-DB5E13F109B6}"/>
              </a:ext>
            </a:extLst>
          </p:cNvPr>
          <p:cNvSpPr txBox="1"/>
          <p:nvPr userDrawn="1"/>
        </p:nvSpPr>
        <p:spPr>
          <a:xfrm>
            <a:off x="3933142" y="6177563"/>
            <a:ext cx="3461151" cy="369332"/>
          </a:xfrm>
          <a:prstGeom prst="rect">
            <a:avLst/>
          </a:prstGeom>
          <a:noFill/>
        </p:spPr>
        <p:txBody>
          <a:bodyPr wrap="square" rtlCol="0">
            <a:spAutoFit/>
          </a:bodyPr>
          <a:lstStyle/>
          <a:p>
            <a:pPr algn="ctr"/>
            <a:r>
              <a:rPr lang="en-US" sz="1800" b="1" i="1" err="1">
                <a:solidFill>
                  <a:schemeClr val="bg1"/>
                </a:solidFill>
                <a:latin typeface="Source Sans Pro Semibold" panose="020B0503030403020204" pitchFamily="34" charset="77"/>
              </a:rPr>
              <a:t>www.Intellify.com.au</a:t>
            </a:r>
            <a:endParaRPr lang="en-US" sz="1800"/>
          </a:p>
        </p:txBody>
      </p:sp>
      <p:sp>
        <p:nvSpPr>
          <p:cNvPr id="53" name="object 1314">
            <a:extLst>
              <a:ext uri="{FF2B5EF4-FFF2-40B4-BE49-F238E27FC236}">
                <a16:creationId xmlns:a16="http://schemas.microsoft.com/office/drawing/2014/main" id="{C6ADA7E1-5E15-304E-8AA2-3444241F563E}"/>
              </a:ext>
            </a:extLst>
          </p:cNvPr>
          <p:cNvSpPr txBox="1"/>
          <p:nvPr userDrawn="1"/>
        </p:nvSpPr>
        <p:spPr>
          <a:xfrm>
            <a:off x="2906983" y="3917247"/>
            <a:ext cx="3461151" cy="1274708"/>
          </a:xfrm>
          <a:prstGeom prst="rect">
            <a:avLst/>
          </a:prstGeom>
        </p:spPr>
        <p:txBody>
          <a:bodyPr vert="horz" wrap="square" lIns="0" tIns="12700" rIns="0" bIns="0" rtlCol="0">
            <a:spAutoFit/>
          </a:bodyPr>
          <a:lstStyle/>
          <a:p>
            <a:r>
              <a:rPr lang="en-US" sz="1600" b="0" i="0">
                <a:solidFill>
                  <a:schemeClr val="bg1"/>
                </a:solidFill>
                <a:latin typeface="Source Sans Pro" panose="020B0503030403020204" pitchFamily="34" charset="0"/>
                <a:ea typeface="Source Sans Pro" panose="020B0503030403020204" pitchFamily="34" charset="0"/>
              </a:rPr>
              <a:t>Level 8, 11 York St </a:t>
            </a:r>
          </a:p>
          <a:p>
            <a:r>
              <a:rPr lang="en-US" sz="1600" b="0" i="0">
                <a:solidFill>
                  <a:schemeClr val="bg1"/>
                </a:solidFill>
                <a:latin typeface="Source Sans Pro" panose="020B0503030403020204" pitchFamily="34" charset="0"/>
                <a:ea typeface="Source Sans Pro" panose="020B0503030403020204" pitchFamily="34" charset="0"/>
              </a:rPr>
              <a:t>Sydney, NSW 2000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accent1"/>
                </a:solidFill>
                <a:latin typeface="Source Sans Pro" panose="020B0503030403020204" pitchFamily="34" charset="0"/>
                <a:ea typeface="Source Sans Pro" panose="020B0503030403020204" pitchFamily="34" charset="0"/>
              </a:rPr>
              <a:t>T</a:t>
            </a:r>
            <a:r>
              <a:rPr lang="en-US" sz="1600" b="0" i="0">
                <a:solidFill>
                  <a:schemeClr val="bg1"/>
                </a:solidFill>
                <a:latin typeface="Source Sans Pro" panose="020B0503030403020204" pitchFamily="34" charset="0"/>
                <a:ea typeface="Source Sans Pro" panose="020B0503030403020204" pitchFamily="34" charset="0"/>
              </a:rPr>
              <a:t>: (02) 8089 4073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accent1"/>
                </a:solidFill>
                <a:latin typeface="Source Sans Pro" panose="020B0503030403020204" pitchFamily="34" charset="0"/>
                <a:ea typeface="Source Sans Pro" panose="020B0503030403020204" pitchFamily="34" charset="0"/>
              </a:rPr>
              <a:t>E</a:t>
            </a:r>
            <a:r>
              <a:rPr lang="en-US" sz="1600" b="0" i="0">
                <a:solidFill>
                  <a:schemeClr val="bg1"/>
                </a:solidFill>
                <a:latin typeface="Source Sans Pro" panose="020B0503030403020204" pitchFamily="34" charset="0"/>
                <a:ea typeface="Source Sans Pro" panose="020B0503030403020204" pitchFamily="34" charset="0"/>
              </a:rPr>
              <a:t>: </a:t>
            </a:r>
            <a:r>
              <a:rPr lang="en-US" sz="1600" b="0" i="0" err="1">
                <a:solidFill>
                  <a:schemeClr val="bg1"/>
                </a:solidFill>
                <a:latin typeface="Source Sans Pro" panose="020B0503030403020204" pitchFamily="34" charset="0"/>
                <a:ea typeface="Source Sans Pro" panose="020B0503030403020204" pitchFamily="34" charset="0"/>
              </a:rPr>
              <a:t>info@intellify.com.au</a:t>
            </a:r>
            <a:endParaRPr lang="en-US" sz="1600" b="0" i="0">
              <a:solidFill>
                <a:schemeClr val="bg1"/>
              </a:solidFill>
              <a:latin typeface="Source Sans Pro" panose="020B0503030403020204" pitchFamily="34" charset="0"/>
              <a:ea typeface="Source Sans Pro" panose="020B0503030403020204" pitchFamily="34" charset="0"/>
            </a:endParaRPr>
          </a:p>
          <a:p>
            <a:endParaRPr lang="en-US" b="1" i="1">
              <a:solidFill>
                <a:schemeClr val="bg1"/>
              </a:solidFill>
              <a:latin typeface="Source Sans Pro Semibold" panose="020B0503030403020204" pitchFamily="34" charset="77"/>
            </a:endParaRPr>
          </a:p>
        </p:txBody>
      </p:sp>
      <p:sp>
        <p:nvSpPr>
          <p:cNvPr id="54" name="object 1314">
            <a:extLst>
              <a:ext uri="{FF2B5EF4-FFF2-40B4-BE49-F238E27FC236}">
                <a16:creationId xmlns:a16="http://schemas.microsoft.com/office/drawing/2014/main" id="{B492A9E0-5AD0-F54C-96F6-C142349D3BAE}"/>
              </a:ext>
            </a:extLst>
          </p:cNvPr>
          <p:cNvSpPr txBox="1"/>
          <p:nvPr userDrawn="1"/>
        </p:nvSpPr>
        <p:spPr>
          <a:xfrm>
            <a:off x="6617300" y="3917247"/>
            <a:ext cx="3461151" cy="1520929"/>
          </a:xfrm>
          <a:prstGeom prst="rect">
            <a:avLst/>
          </a:prstGeom>
        </p:spPr>
        <p:txBody>
          <a:bodyPr vert="horz" wrap="square" lIns="0" tIns="12700" rIns="0" bIns="0" rtlCol="0">
            <a:spAutoFit/>
          </a:bodyPr>
          <a:lstStyle/>
          <a:p>
            <a:r>
              <a:rPr lang="en-US" sz="1600" b="0" i="0">
                <a:solidFill>
                  <a:schemeClr val="bg1"/>
                </a:solidFill>
                <a:latin typeface="Source Sans Pro" panose="020B0503030403020204" pitchFamily="34" charset="0"/>
                <a:ea typeface="Source Sans Pro" panose="020B0503030403020204" pitchFamily="34" charset="0"/>
              </a:rPr>
              <a:t>Level 28, 303 Collins St</a:t>
            </a:r>
          </a:p>
          <a:p>
            <a:r>
              <a:rPr lang="en-US" sz="1600" b="0" i="0">
                <a:solidFill>
                  <a:schemeClr val="bg1"/>
                </a:solidFill>
                <a:latin typeface="Source Sans Pro" panose="020B0503030403020204" pitchFamily="34" charset="0"/>
                <a:ea typeface="Source Sans Pro" panose="020B0503030403020204" pitchFamily="34" charset="0"/>
              </a:rPr>
              <a:t>Melbourne, VIC 3000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accent1"/>
                </a:solidFill>
                <a:latin typeface="Source Sans Pro" panose="020B0503030403020204" pitchFamily="34" charset="0"/>
                <a:ea typeface="Source Sans Pro" panose="020B0503030403020204" pitchFamily="34" charset="0"/>
              </a:rPr>
              <a:t>T</a:t>
            </a:r>
            <a:r>
              <a:rPr lang="en-US" sz="1600" b="0" i="0">
                <a:solidFill>
                  <a:schemeClr val="bg1"/>
                </a:solidFill>
                <a:latin typeface="Source Sans Pro" panose="020B0503030403020204" pitchFamily="34" charset="0"/>
                <a:ea typeface="Source Sans Pro" panose="020B0503030403020204" pitchFamily="34" charset="0"/>
              </a:rPr>
              <a:t>: (02) 8089 4073</a:t>
            </a:r>
            <a:r>
              <a:rPr lang="en-US" sz="1600" b="0" i="0" u="none">
                <a:solidFill>
                  <a:schemeClr val="accent1"/>
                </a:solidFill>
                <a:latin typeface="Source Sans Pro" panose="020B0503030403020204" pitchFamily="34" charset="0"/>
                <a:ea typeface="Source Sans Pro" panose="020B0503030403020204" pitchFamily="34" charset="0"/>
              </a:rPr>
              <a:t> </a:t>
            </a:r>
            <a:endParaRPr lang="en-US" sz="1600" b="0" i="0">
              <a:solidFill>
                <a:schemeClr val="bg1"/>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accent1"/>
                </a:solidFill>
                <a:latin typeface="Source Sans Pro" panose="020B0503030403020204" pitchFamily="34" charset="0"/>
                <a:ea typeface="Source Sans Pro" panose="020B0503030403020204" pitchFamily="34" charset="0"/>
              </a:rPr>
              <a:t>E</a:t>
            </a:r>
            <a:r>
              <a:rPr lang="en-US" sz="1600" b="0" i="0">
                <a:solidFill>
                  <a:schemeClr val="bg1"/>
                </a:solidFill>
                <a:latin typeface="Source Sans Pro" panose="020B0503030403020204" pitchFamily="34" charset="0"/>
                <a:ea typeface="Source Sans Pro" panose="020B0503030403020204" pitchFamily="34" charset="0"/>
              </a:rPr>
              <a:t>: </a:t>
            </a:r>
            <a:r>
              <a:rPr lang="en-US" sz="1600" b="0" i="0" err="1">
                <a:solidFill>
                  <a:schemeClr val="bg1"/>
                </a:solidFill>
                <a:latin typeface="Source Sans Pro" panose="020B0503030403020204" pitchFamily="34" charset="0"/>
                <a:ea typeface="Source Sans Pro" panose="020B0503030403020204" pitchFamily="34" charset="0"/>
              </a:rPr>
              <a:t>info@intellify.com.au</a:t>
            </a:r>
            <a:endParaRPr lang="en-US" sz="1600" b="0" i="0">
              <a:solidFill>
                <a:schemeClr val="bg1"/>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i="1">
              <a:solidFill>
                <a:schemeClr val="bg1"/>
              </a:solidFill>
              <a:latin typeface="Source Sans Pro Semibold" panose="020B0503030403020204" pitchFamily="34" charset="77"/>
            </a:endParaRPr>
          </a:p>
          <a:p>
            <a:endParaRPr lang="en-US" b="1" i="1">
              <a:solidFill>
                <a:schemeClr val="bg1"/>
              </a:solidFill>
              <a:latin typeface="Source Sans Pro Semibold" panose="020B0503030403020204" pitchFamily="34" charset="77"/>
            </a:endParaRPr>
          </a:p>
        </p:txBody>
      </p:sp>
    </p:spTree>
    <p:extLst>
      <p:ext uri="{BB962C8B-B14F-4D97-AF65-F5344CB8AC3E}">
        <p14:creationId xmlns:p14="http://schemas.microsoft.com/office/powerpoint/2010/main" val="238724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TITLE SLID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14D89EE-C7AD-624B-A4AB-12522B5733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D2140B96-E74D-4041-8BB1-703C2DA0EFE6}"/>
              </a:ext>
            </a:extLst>
          </p:cNvPr>
          <p:cNvSpPr/>
          <p:nvPr userDrawn="1"/>
        </p:nvSpPr>
        <p:spPr>
          <a:xfrm>
            <a:off x="0" y="5165766"/>
            <a:ext cx="12192000" cy="1692234"/>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FCA006A5-BAC5-D348-9265-1A5C2C957CC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40294" y="1335768"/>
            <a:ext cx="3697793" cy="1146099"/>
          </a:xfrm>
          <a:prstGeom prst="rect">
            <a:avLst/>
          </a:prstGeom>
        </p:spPr>
      </p:pic>
      <p:sp>
        <p:nvSpPr>
          <p:cNvPr id="11" name="Text Placeholder 10">
            <a:extLst>
              <a:ext uri="{FF2B5EF4-FFF2-40B4-BE49-F238E27FC236}">
                <a16:creationId xmlns:a16="http://schemas.microsoft.com/office/drawing/2014/main" id="{9E968429-9077-834A-B88D-180636AE2C84}"/>
              </a:ext>
            </a:extLst>
          </p:cNvPr>
          <p:cNvSpPr>
            <a:spLocks noGrp="1"/>
          </p:cNvSpPr>
          <p:nvPr>
            <p:ph type="body" sz="quarter" idx="10"/>
          </p:nvPr>
        </p:nvSpPr>
        <p:spPr>
          <a:xfrm>
            <a:off x="2113307" y="2613985"/>
            <a:ext cx="7534275" cy="648476"/>
          </a:xfrm>
          <a:prstGeom prst="rect">
            <a:avLst/>
          </a:prstGeom>
        </p:spPr>
        <p:txBody>
          <a:bodyPr/>
          <a:lstStyle>
            <a:lvl1pPr>
              <a:defRPr sz="3200" b="1" i="1">
                <a:solidFill>
                  <a:schemeClr val="accent1"/>
                </a:solidFill>
                <a:latin typeface="Source Sans Pro" panose="020B0503030403020204" pitchFamily="34" charset="77"/>
              </a:defRPr>
            </a:lvl1pPr>
          </a:lstStyle>
          <a:p>
            <a:pPr lvl="0"/>
            <a:endParaRPr lang="en-US"/>
          </a:p>
        </p:txBody>
      </p:sp>
      <p:sp>
        <p:nvSpPr>
          <p:cNvPr id="5" name="Text Placeholder 4">
            <a:extLst>
              <a:ext uri="{FF2B5EF4-FFF2-40B4-BE49-F238E27FC236}">
                <a16:creationId xmlns:a16="http://schemas.microsoft.com/office/drawing/2014/main" id="{4CC86ABB-FA6C-C149-A757-33F68D5742AC}"/>
              </a:ext>
            </a:extLst>
          </p:cNvPr>
          <p:cNvSpPr>
            <a:spLocks noGrp="1"/>
          </p:cNvSpPr>
          <p:nvPr>
            <p:ph type="body" sz="quarter" idx="11"/>
          </p:nvPr>
        </p:nvSpPr>
        <p:spPr>
          <a:xfrm>
            <a:off x="2105369" y="3366460"/>
            <a:ext cx="4006850" cy="1041400"/>
          </a:xfrm>
          <a:prstGeom prst="rect">
            <a:avLst/>
          </a:prstGeom>
        </p:spPr>
        <p:txBody>
          <a:bodyPr/>
          <a:lstStyle>
            <a:lvl1pPr>
              <a:defRPr b="0" i="0">
                <a:solidFill>
                  <a:schemeClr val="bg1"/>
                </a:solidFill>
                <a:latin typeface="Source Sans Pro" panose="020B0503030403020204" pitchFamily="34" charset="0"/>
                <a:ea typeface="Source Sans Pro" panose="020B0503030403020204" pitchFamily="34" charset="0"/>
              </a:defRPr>
            </a:lvl1pPr>
          </a:lstStyle>
          <a:p>
            <a:pPr lvl="0"/>
            <a:endParaRPr lang="en-US"/>
          </a:p>
        </p:txBody>
      </p:sp>
      <p:sp>
        <p:nvSpPr>
          <p:cNvPr id="40" name="TextBox 39">
            <a:extLst>
              <a:ext uri="{FF2B5EF4-FFF2-40B4-BE49-F238E27FC236}">
                <a16:creationId xmlns:a16="http://schemas.microsoft.com/office/drawing/2014/main" id="{9AFA9E3D-AE83-0243-BD96-1CB21D8CEC40}"/>
              </a:ext>
            </a:extLst>
          </p:cNvPr>
          <p:cNvSpPr txBox="1"/>
          <p:nvPr userDrawn="1"/>
        </p:nvSpPr>
        <p:spPr>
          <a:xfrm>
            <a:off x="9794221" y="6186865"/>
            <a:ext cx="1517715" cy="307777"/>
          </a:xfrm>
          <a:prstGeom prst="rect">
            <a:avLst/>
          </a:prstGeom>
          <a:noFill/>
        </p:spPr>
        <p:txBody>
          <a:bodyPr wrap="square" rtlCol="0">
            <a:spAutoFit/>
          </a:bodyPr>
          <a:lstStyle/>
          <a:p>
            <a:r>
              <a:rPr lang="en-US" sz="1400" b="0" i="0" err="1">
                <a:solidFill>
                  <a:schemeClr val="tx1"/>
                </a:solidFill>
                <a:latin typeface="Source Sans Pro" panose="020B0503030403020204" pitchFamily="34" charset="0"/>
                <a:ea typeface="Source Sans Pro" panose="020B0503030403020204" pitchFamily="34" charset="0"/>
              </a:rPr>
              <a:t>Intellify</a:t>
            </a:r>
            <a:r>
              <a:rPr lang="en-US" sz="1400" b="0" i="0">
                <a:solidFill>
                  <a:schemeClr val="tx1"/>
                </a:solidFill>
                <a:latin typeface="Source Sans Pro" panose="020B0503030403020204" pitchFamily="34" charset="0"/>
                <a:ea typeface="Source Sans Pro" panose="020B0503030403020204" pitchFamily="34" charset="0"/>
              </a:rPr>
              <a:t> Pty Ltd</a:t>
            </a:r>
          </a:p>
        </p:txBody>
      </p:sp>
      <p:sp>
        <p:nvSpPr>
          <p:cNvPr id="41" name="TextBox 40">
            <a:extLst>
              <a:ext uri="{FF2B5EF4-FFF2-40B4-BE49-F238E27FC236}">
                <a16:creationId xmlns:a16="http://schemas.microsoft.com/office/drawing/2014/main" id="{DB2A196B-86CD-244F-BFCC-5D8BB66A713D}"/>
              </a:ext>
            </a:extLst>
          </p:cNvPr>
          <p:cNvSpPr txBox="1"/>
          <p:nvPr userDrawn="1"/>
        </p:nvSpPr>
        <p:spPr>
          <a:xfrm>
            <a:off x="9794221" y="5822663"/>
            <a:ext cx="1517715" cy="307777"/>
          </a:xfrm>
          <a:prstGeom prst="rect">
            <a:avLst/>
          </a:prstGeom>
          <a:noFill/>
        </p:spPr>
        <p:txBody>
          <a:bodyPr wrap="square" rtlCol="0">
            <a:spAutoFit/>
          </a:bodyPr>
          <a:lstStyle/>
          <a:p>
            <a:r>
              <a:rPr lang="en-US" sz="1400" b="0" i="0" err="1">
                <a:solidFill>
                  <a:schemeClr val="tx1"/>
                </a:solidFill>
                <a:latin typeface="Source Sans Pro" panose="020B0503030403020204" pitchFamily="34" charset="0"/>
                <a:ea typeface="Source Sans Pro" panose="020B0503030403020204" pitchFamily="34" charset="0"/>
              </a:rPr>
              <a:t>IntellifyAI</a:t>
            </a:r>
            <a:endParaRPr lang="en-US" sz="1400" b="0" i="0">
              <a:solidFill>
                <a:schemeClr val="tx1"/>
              </a:solidFill>
              <a:latin typeface="Source Sans Pro" panose="020B0503030403020204" pitchFamily="34" charset="0"/>
              <a:ea typeface="Source Sans Pro" panose="020B0503030403020204" pitchFamily="34" charset="0"/>
            </a:endParaRPr>
          </a:p>
        </p:txBody>
      </p:sp>
      <p:sp>
        <p:nvSpPr>
          <p:cNvPr id="42" name="TextBox 41">
            <a:extLst>
              <a:ext uri="{FF2B5EF4-FFF2-40B4-BE49-F238E27FC236}">
                <a16:creationId xmlns:a16="http://schemas.microsoft.com/office/drawing/2014/main" id="{628741C7-6F72-9C4D-9E1D-B83BDB171391}"/>
              </a:ext>
            </a:extLst>
          </p:cNvPr>
          <p:cNvSpPr txBox="1"/>
          <p:nvPr userDrawn="1"/>
        </p:nvSpPr>
        <p:spPr>
          <a:xfrm>
            <a:off x="9794220" y="5481184"/>
            <a:ext cx="1517715" cy="307777"/>
          </a:xfrm>
          <a:prstGeom prst="rect">
            <a:avLst/>
          </a:prstGeom>
          <a:noFill/>
        </p:spPr>
        <p:txBody>
          <a:bodyPr wrap="square" rtlCol="0">
            <a:spAutoFit/>
          </a:bodyPr>
          <a:lstStyle/>
          <a:p>
            <a:r>
              <a:rPr lang="en-US" sz="1400" b="0" i="0" err="1">
                <a:solidFill>
                  <a:schemeClr val="tx1"/>
                </a:solidFill>
                <a:latin typeface="Source Sans Pro" panose="020B0503030403020204" pitchFamily="34" charset="0"/>
                <a:ea typeface="Source Sans Pro" panose="020B0503030403020204" pitchFamily="34" charset="0"/>
              </a:rPr>
              <a:t>Intellify_AI</a:t>
            </a:r>
            <a:endParaRPr lang="en-US" sz="1400" b="0" i="0">
              <a:solidFill>
                <a:schemeClr val="tx1"/>
              </a:solidFill>
              <a:latin typeface="Source Sans Pro" panose="020B0503030403020204" pitchFamily="34" charset="0"/>
              <a:ea typeface="Source Sans Pro" panose="020B0503030403020204" pitchFamily="34" charset="0"/>
            </a:endParaRPr>
          </a:p>
        </p:txBody>
      </p:sp>
      <p:pic>
        <p:nvPicPr>
          <p:cNvPr id="43" name="Picture 42">
            <a:extLst>
              <a:ext uri="{FF2B5EF4-FFF2-40B4-BE49-F238E27FC236}">
                <a16:creationId xmlns:a16="http://schemas.microsoft.com/office/drawing/2014/main" id="{77BFC6B6-8B5E-4847-80D0-2FCE10E80B21}"/>
              </a:ext>
            </a:extLst>
          </p:cNvPr>
          <p:cNvPicPr>
            <a:picLocks noChangeAspect="1"/>
          </p:cNvPicPr>
          <p:nvPr userDrawn="1"/>
        </p:nvPicPr>
        <p:blipFill>
          <a:blip r:embed="rId4"/>
          <a:stretch>
            <a:fillRect/>
          </a:stretch>
        </p:blipFill>
        <p:spPr>
          <a:xfrm flipH="1">
            <a:off x="3744444" y="5473181"/>
            <a:ext cx="155983" cy="252944"/>
          </a:xfrm>
          <a:prstGeom prst="rect">
            <a:avLst/>
          </a:prstGeom>
        </p:spPr>
      </p:pic>
      <p:cxnSp>
        <p:nvCxnSpPr>
          <p:cNvPr id="44" name="Straight Connector 43">
            <a:extLst>
              <a:ext uri="{FF2B5EF4-FFF2-40B4-BE49-F238E27FC236}">
                <a16:creationId xmlns:a16="http://schemas.microsoft.com/office/drawing/2014/main" id="{8BC0587A-F1FC-C040-8231-11AAD17D458E}"/>
              </a:ext>
            </a:extLst>
          </p:cNvPr>
          <p:cNvCxnSpPr>
            <a:cxnSpLocks/>
          </p:cNvCxnSpPr>
          <p:nvPr userDrawn="1"/>
        </p:nvCxnSpPr>
        <p:spPr>
          <a:xfrm>
            <a:off x="3274640" y="5648817"/>
            <a:ext cx="0" cy="5762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D6F8E54-95E3-3F49-8A5C-71072669E76F}"/>
              </a:ext>
            </a:extLst>
          </p:cNvPr>
          <p:cNvSpPr txBox="1"/>
          <p:nvPr userDrawn="1"/>
        </p:nvSpPr>
        <p:spPr>
          <a:xfrm>
            <a:off x="3954243" y="5451582"/>
            <a:ext cx="2510672" cy="1384995"/>
          </a:xfrm>
          <a:prstGeom prst="rect">
            <a:avLst/>
          </a:prstGeom>
          <a:noFill/>
        </p:spPr>
        <p:txBody>
          <a:bodyPr wrap="square" rtlCol="0">
            <a:spAutoFit/>
          </a:bodyPr>
          <a:lstStyle/>
          <a:p>
            <a:r>
              <a:rPr lang="en-US" sz="1400" b="1" i="1">
                <a:solidFill>
                  <a:schemeClr val="tx1"/>
                </a:solidFill>
                <a:latin typeface="Source Sans Pro" panose="020B0503030403020204" pitchFamily="34" charset="0"/>
                <a:ea typeface="Source Sans Pro" panose="020B0503030403020204" pitchFamily="34" charset="0"/>
              </a:rPr>
              <a:t>Sydney</a:t>
            </a:r>
          </a:p>
          <a:p>
            <a:r>
              <a:rPr lang="en-US" sz="1400" b="0" i="0">
                <a:solidFill>
                  <a:schemeClr val="tx1"/>
                </a:solidFill>
                <a:latin typeface="Source Sans Pro" panose="020B0503030403020204" pitchFamily="34" charset="0"/>
                <a:ea typeface="Source Sans Pro" panose="020B0503030403020204" pitchFamily="34" charset="0"/>
              </a:rPr>
              <a:t>Level 8</a:t>
            </a:r>
          </a:p>
          <a:p>
            <a:r>
              <a:rPr lang="en-US" sz="1400" b="0" i="0">
                <a:solidFill>
                  <a:schemeClr val="tx1"/>
                </a:solidFill>
                <a:latin typeface="Source Sans Pro" panose="020B0503030403020204" pitchFamily="34" charset="0"/>
                <a:ea typeface="Source Sans Pro" panose="020B0503030403020204" pitchFamily="34" charset="0"/>
              </a:rPr>
              <a:t>11 York Street</a:t>
            </a:r>
          </a:p>
          <a:p>
            <a:r>
              <a:rPr lang="en-US" sz="1400" b="0" i="0">
                <a:solidFill>
                  <a:schemeClr val="tx1"/>
                </a:solidFill>
                <a:latin typeface="Source Sans Pro" panose="020B0503030403020204" pitchFamily="34" charset="0"/>
                <a:ea typeface="Source Sans Pro" panose="020B0503030403020204" pitchFamily="34" charset="0"/>
              </a:rPr>
              <a:t>Sydney, NSW 2000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a:solidFill>
                  <a:schemeClr val="accent1"/>
                </a:solidFill>
                <a:latin typeface="Source Sans Pro" panose="020B0503030403020204" pitchFamily="34" charset="0"/>
                <a:ea typeface="Source Sans Pro" panose="020B0503030403020204" pitchFamily="34" charset="0"/>
              </a:rPr>
              <a:t>T.  </a:t>
            </a:r>
            <a:r>
              <a:rPr lang="en-US" sz="1400" b="0" i="0">
                <a:solidFill>
                  <a:schemeClr val="tx1"/>
                </a:solidFill>
                <a:latin typeface="Source Sans Pro" panose="020B0503030403020204" pitchFamily="34" charset="0"/>
                <a:ea typeface="Source Sans Pro" panose="020B0503030403020204" pitchFamily="34" charset="0"/>
              </a:rPr>
              <a:t>(02) 8089 4073</a:t>
            </a:r>
          </a:p>
          <a:p>
            <a:endParaRPr lang="en-US" sz="1400" b="1" i="0">
              <a:solidFill>
                <a:schemeClr val="bg1"/>
              </a:solidFill>
              <a:latin typeface="Source Sans Pro Semibold" panose="020B0503030403020204" pitchFamily="34" charset="77"/>
            </a:endParaRPr>
          </a:p>
        </p:txBody>
      </p:sp>
      <p:cxnSp>
        <p:nvCxnSpPr>
          <p:cNvPr id="46" name="Straight Connector 45">
            <a:extLst>
              <a:ext uri="{FF2B5EF4-FFF2-40B4-BE49-F238E27FC236}">
                <a16:creationId xmlns:a16="http://schemas.microsoft.com/office/drawing/2014/main" id="{2658D394-7BD6-E541-B295-C10BF09A2AD3}"/>
              </a:ext>
            </a:extLst>
          </p:cNvPr>
          <p:cNvCxnSpPr>
            <a:cxnSpLocks/>
          </p:cNvCxnSpPr>
          <p:nvPr userDrawn="1"/>
        </p:nvCxnSpPr>
        <p:spPr>
          <a:xfrm>
            <a:off x="8791983" y="5641936"/>
            <a:ext cx="0" cy="5762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13610A5-E80F-E847-BEF9-0AB982A8BB66}"/>
              </a:ext>
            </a:extLst>
          </p:cNvPr>
          <p:cNvSpPr txBox="1"/>
          <p:nvPr userDrawn="1"/>
        </p:nvSpPr>
        <p:spPr>
          <a:xfrm>
            <a:off x="1054892" y="5570981"/>
            <a:ext cx="2510672" cy="307777"/>
          </a:xfrm>
          <a:prstGeom prst="rect">
            <a:avLst/>
          </a:prstGeom>
          <a:noFill/>
        </p:spPr>
        <p:txBody>
          <a:bodyPr wrap="square" rtlCol="0">
            <a:spAutoFit/>
          </a:bodyPr>
          <a:lstStyle/>
          <a:p>
            <a:pPr>
              <a:lnSpc>
                <a:spcPct val="100000"/>
              </a:lnSpc>
            </a:pPr>
            <a:r>
              <a:rPr lang="en-US" sz="1400" b="0" i="0" err="1">
                <a:solidFill>
                  <a:schemeClr val="tx1"/>
                </a:solidFill>
                <a:latin typeface="Source Sans Pro" panose="020B0503030403020204" pitchFamily="34" charset="0"/>
                <a:ea typeface="Source Sans Pro" panose="020B0503030403020204" pitchFamily="34" charset="0"/>
              </a:rPr>
              <a:t>www.intellify.com.au</a:t>
            </a:r>
            <a:endParaRPr lang="en-US" sz="1400" b="0" i="0">
              <a:solidFill>
                <a:schemeClr val="tx1"/>
              </a:solidFill>
              <a:latin typeface="Source Sans Pro" panose="020B0503030403020204" pitchFamily="34" charset="0"/>
              <a:ea typeface="Source Sans Pro" panose="020B0503030403020204" pitchFamily="34" charset="0"/>
            </a:endParaRPr>
          </a:p>
        </p:txBody>
      </p:sp>
      <p:pic>
        <p:nvPicPr>
          <p:cNvPr id="50" name="Picture 49">
            <a:extLst>
              <a:ext uri="{FF2B5EF4-FFF2-40B4-BE49-F238E27FC236}">
                <a16:creationId xmlns:a16="http://schemas.microsoft.com/office/drawing/2014/main" id="{55A2A4F0-6EF7-5F4F-AD83-CC3D2C85A3E5}"/>
              </a:ext>
            </a:extLst>
          </p:cNvPr>
          <p:cNvPicPr>
            <a:picLocks noChangeAspect="1"/>
          </p:cNvPicPr>
          <p:nvPr userDrawn="1"/>
        </p:nvPicPr>
        <p:blipFill>
          <a:blip r:embed="rId4"/>
          <a:stretch>
            <a:fillRect/>
          </a:stretch>
        </p:blipFill>
        <p:spPr>
          <a:xfrm flipH="1">
            <a:off x="6357790" y="5449042"/>
            <a:ext cx="155983" cy="252944"/>
          </a:xfrm>
          <a:prstGeom prst="rect">
            <a:avLst/>
          </a:prstGeom>
        </p:spPr>
      </p:pic>
      <p:sp>
        <p:nvSpPr>
          <p:cNvPr id="51" name="TextBox 50">
            <a:extLst>
              <a:ext uri="{FF2B5EF4-FFF2-40B4-BE49-F238E27FC236}">
                <a16:creationId xmlns:a16="http://schemas.microsoft.com/office/drawing/2014/main" id="{E818EFCF-3FB5-FB45-8D43-496CAAB75C36}"/>
              </a:ext>
            </a:extLst>
          </p:cNvPr>
          <p:cNvSpPr txBox="1"/>
          <p:nvPr userDrawn="1"/>
        </p:nvSpPr>
        <p:spPr>
          <a:xfrm>
            <a:off x="6622020" y="5433946"/>
            <a:ext cx="199158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a:solidFill>
                  <a:schemeClr val="tx1"/>
                </a:solidFill>
                <a:latin typeface="Source Sans Pro" panose="020B0503030403020204" pitchFamily="34" charset="0"/>
                <a:ea typeface="Source Sans Pro" panose="020B0503030403020204" pitchFamily="34" charset="0"/>
              </a:rPr>
              <a:t>Melbourne</a:t>
            </a:r>
          </a:p>
          <a:p>
            <a:r>
              <a:rPr lang="en-US" sz="1400" b="0" i="0">
                <a:solidFill>
                  <a:schemeClr val="tx1"/>
                </a:solidFill>
                <a:latin typeface="Source Sans Pro" panose="020B0503030403020204" pitchFamily="34" charset="0"/>
                <a:ea typeface="Source Sans Pro" panose="020B0503030403020204" pitchFamily="34" charset="0"/>
              </a:rPr>
              <a:t>Level 28</a:t>
            </a:r>
          </a:p>
          <a:p>
            <a:r>
              <a:rPr lang="en-US" sz="1400" b="0" i="0">
                <a:solidFill>
                  <a:schemeClr val="tx1"/>
                </a:solidFill>
                <a:latin typeface="Source Sans Pro" panose="020B0503030403020204" pitchFamily="34" charset="0"/>
                <a:ea typeface="Source Sans Pro" panose="020B0503030403020204" pitchFamily="34" charset="0"/>
              </a:rPr>
              <a:t>303 Collins Street</a:t>
            </a:r>
          </a:p>
          <a:p>
            <a:r>
              <a:rPr lang="en-US" sz="1400" b="0" i="0">
                <a:solidFill>
                  <a:schemeClr val="tx1"/>
                </a:solidFill>
                <a:latin typeface="Source Sans Pro" panose="020B0503030403020204" pitchFamily="34" charset="0"/>
                <a:ea typeface="Source Sans Pro" panose="020B0503030403020204" pitchFamily="34" charset="0"/>
              </a:rPr>
              <a:t>Melbourne, VIC 3000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a:solidFill>
                  <a:schemeClr val="accent1"/>
                </a:solidFill>
                <a:latin typeface="Source Sans Pro" panose="020B0503030403020204" pitchFamily="34" charset="0"/>
                <a:ea typeface="Source Sans Pro" panose="020B0503030403020204" pitchFamily="34" charset="0"/>
              </a:rPr>
              <a:t>T.  </a:t>
            </a:r>
            <a:r>
              <a:rPr lang="en-US" sz="1400" b="0" i="0">
                <a:solidFill>
                  <a:schemeClr val="tx1"/>
                </a:solidFill>
                <a:latin typeface="Source Sans Pro" panose="020B0503030403020204" pitchFamily="34" charset="0"/>
                <a:ea typeface="Source Sans Pro" panose="020B0503030403020204" pitchFamily="34" charset="0"/>
              </a:rPr>
              <a:t>(03) 9132 9846</a:t>
            </a:r>
          </a:p>
          <a:p>
            <a:endParaRPr lang="en-US" sz="1400" b="1" i="0">
              <a:solidFill>
                <a:schemeClr val="bg1"/>
              </a:solidFill>
              <a:latin typeface="Source Sans Pro Semibold" panose="020B0503030403020204" pitchFamily="34" charset="77"/>
            </a:endParaRPr>
          </a:p>
        </p:txBody>
      </p:sp>
      <p:cxnSp>
        <p:nvCxnSpPr>
          <p:cNvPr id="52" name="Straight Connector 51">
            <a:extLst>
              <a:ext uri="{FF2B5EF4-FFF2-40B4-BE49-F238E27FC236}">
                <a16:creationId xmlns:a16="http://schemas.microsoft.com/office/drawing/2014/main" id="{DA684A05-BD2F-864F-A7B8-2A65130E620A}"/>
              </a:ext>
            </a:extLst>
          </p:cNvPr>
          <p:cNvCxnSpPr>
            <a:cxnSpLocks/>
          </p:cNvCxnSpPr>
          <p:nvPr userDrawn="1"/>
        </p:nvCxnSpPr>
        <p:spPr>
          <a:xfrm>
            <a:off x="5908653" y="5631810"/>
            <a:ext cx="0" cy="5762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9A9D11F-F390-B745-B94D-40C5485034D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51232" y="5508240"/>
            <a:ext cx="236831" cy="371248"/>
          </a:xfrm>
          <a:prstGeom prst="rect">
            <a:avLst/>
          </a:prstGeom>
        </p:spPr>
      </p:pic>
      <p:pic>
        <p:nvPicPr>
          <p:cNvPr id="54" name="Picture 53">
            <a:extLst>
              <a:ext uri="{FF2B5EF4-FFF2-40B4-BE49-F238E27FC236}">
                <a16:creationId xmlns:a16="http://schemas.microsoft.com/office/drawing/2014/main" id="{53DC741B-4A74-E042-ABF7-8F3E083ED2A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47170" y="5520015"/>
            <a:ext cx="229319" cy="359473"/>
          </a:xfrm>
          <a:prstGeom prst="rect">
            <a:avLst/>
          </a:prstGeom>
        </p:spPr>
      </p:pic>
      <p:sp>
        <p:nvSpPr>
          <p:cNvPr id="61" name="Rectangle 60">
            <a:extLst>
              <a:ext uri="{FF2B5EF4-FFF2-40B4-BE49-F238E27FC236}">
                <a16:creationId xmlns:a16="http://schemas.microsoft.com/office/drawing/2014/main" id="{80D3AE6A-3C96-CB4E-9D62-2A676956B6E0}"/>
              </a:ext>
            </a:extLst>
          </p:cNvPr>
          <p:cNvSpPr/>
          <p:nvPr userDrawn="1"/>
        </p:nvSpPr>
        <p:spPr>
          <a:xfrm>
            <a:off x="1054892" y="5960995"/>
            <a:ext cx="1803699" cy="307777"/>
          </a:xfrm>
          <a:prstGeom prst="rect">
            <a:avLst/>
          </a:prstGeom>
        </p:spPr>
        <p:txBody>
          <a:bodyPr wrap="none">
            <a:spAutoFit/>
          </a:bodyPr>
          <a:lstStyle/>
          <a:p>
            <a:r>
              <a:rPr lang="en-US" sz="1400" b="0" i="0" err="1">
                <a:solidFill>
                  <a:schemeClr val="tx1"/>
                </a:solidFill>
                <a:latin typeface="Source Sans Pro" panose="020B0503030403020204" pitchFamily="34" charset="0"/>
                <a:ea typeface="Source Sans Pro" panose="020B0503030403020204" pitchFamily="34" charset="0"/>
              </a:rPr>
              <a:t>info@intellify.com.au</a:t>
            </a:r>
            <a:endParaRPr lang="en-US" sz="1400"/>
          </a:p>
        </p:txBody>
      </p:sp>
      <p:pic>
        <p:nvPicPr>
          <p:cNvPr id="63" name="Picture 62">
            <a:extLst>
              <a:ext uri="{FF2B5EF4-FFF2-40B4-BE49-F238E27FC236}">
                <a16:creationId xmlns:a16="http://schemas.microsoft.com/office/drawing/2014/main" id="{C1701145-CB4B-7449-8AA2-C2EB5D16901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8727" y="5608751"/>
            <a:ext cx="281267" cy="648477"/>
          </a:xfrm>
          <a:prstGeom prst="rect">
            <a:avLst/>
          </a:prstGeom>
        </p:spPr>
      </p:pic>
      <p:pic>
        <p:nvPicPr>
          <p:cNvPr id="65" name="Picture 64">
            <a:extLst>
              <a:ext uri="{FF2B5EF4-FFF2-40B4-BE49-F238E27FC236}">
                <a16:creationId xmlns:a16="http://schemas.microsoft.com/office/drawing/2014/main" id="{F7D08C88-A478-DF44-AF4B-9A559AFD0EB8}"/>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485294" y="5508240"/>
            <a:ext cx="261083" cy="969735"/>
          </a:xfrm>
          <a:prstGeom prst="rect">
            <a:avLst/>
          </a:prstGeom>
        </p:spPr>
      </p:pic>
    </p:spTree>
    <p:extLst>
      <p:ext uri="{BB962C8B-B14F-4D97-AF65-F5344CB8AC3E}">
        <p14:creationId xmlns:p14="http://schemas.microsoft.com/office/powerpoint/2010/main" val="3832402266"/>
      </p:ext>
    </p:extLst>
  </p:cSld>
  <p:clrMapOvr>
    <a:masterClrMapping/>
  </p:clrMapOvr>
  <p:extLst mod="1">
    <p:ext uri="{DCECCB84-F9BA-43D5-87BE-67443E8EF086}">
      <p15:sldGuideLst xmlns:p15="http://schemas.microsoft.com/office/powerpoint/2012/main">
        <p15:guide id="1" pos="3840" userDrawn="1">
          <p15:clr>
            <a:srgbClr val="FBAE40"/>
          </p15:clr>
        </p15:guide>
        <p15:guide id="2" orient="horz" pos="3793" userDrawn="1">
          <p15:clr>
            <a:srgbClr val="FBAE40"/>
          </p15:clr>
        </p15:guide>
        <p15:guide id="3" orient="horz" pos="343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sp>
        <p:nvSpPr>
          <p:cNvPr id="18" name="bk object 45">
            <a:extLst>
              <a:ext uri="{FF2B5EF4-FFF2-40B4-BE49-F238E27FC236}">
                <a16:creationId xmlns:a16="http://schemas.microsoft.com/office/drawing/2014/main" id="{13D86CBC-ED03-BE4D-AEE6-330752ADED0E}"/>
              </a:ext>
            </a:extLst>
          </p:cNvPr>
          <p:cNvSpPr/>
          <p:nvPr userDrawn="1"/>
        </p:nvSpPr>
        <p:spPr>
          <a:xfrm>
            <a:off x="462" y="-10048"/>
            <a:ext cx="6085490" cy="5905499"/>
          </a:xfrm>
          <a:custGeom>
            <a:avLst/>
            <a:gdLst/>
            <a:ahLst/>
            <a:cxnLst/>
            <a:rect l="l" t="t" r="r" b="b"/>
            <a:pathLst>
              <a:path w="5485130" h="3204210">
                <a:moveTo>
                  <a:pt x="0" y="3203994"/>
                </a:moveTo>
                <a:lnTo>
                  <a:pt x="5484609" y="3203994"/>
                </a:lnTo>
                <a:lnTo>
                  <a:pt x="5484609" y="0"/>
                </a:lnTo>
                <a:lnTo>
                  <a:pt x="0" y="0"/>
                </a:lnTo>
                <a:lnTo>
                  <a:pt x="0" y="3203994"/>
                </a:lnTo>
                <a:close/>
              </a:path>
            </a:pathLst>
          </a:custGeom>
          <a:solidFill>
            <a:schemeClr val="tx1"/>
          </a:solidFill>
        </p:spPr>
        <p:txBody>
          <a:bodyPr wrap="square" lIns="0" tIns="0" rIns="0" bIns="0" rtlCol="0"/>
          <a:lstStyle/>
          <a:p>
            <a:endParaRPr>
              <a:solidFill>
                <a:schemeClr val="tx1"/>
              </a:solidFill>
            </a:endParaRPr>
          </a:p>
        </p:txBody>
      </p:sp>
      <p:sp>
        <p:nvSpPr>
          <p:cNvPr id="6" name="Text Placeholder 5">
            <a:extLst>
              <a:ext uri="{FF2B5EF4-FFF2-40B4-BE49-F238E27FC236}">
                <a16:creationId xmlns:a16="http://schemas.microsoft.com/office/drawing/2014/main" id="{9AB29C9C-9E8A-7344-BD6C-0A92B94D038E}"/>
              </a:ext>
            </a:extLst>
          </p:cNvPr>
          <p:cNvSpPr>
            <a:spLocks noGrp="1"/>
          </p:cNvSpPr>
          <p:nvPr>
            <p:ph type="body" sz="quarter" idx="10"/>
          </p:nvPr>
        </p:nvSpPr>
        <p:spPr>
          <a:xfrm>
            <a:off x="6433684" y="1909086"/>
            <a:ext cx="4791837" cy="3476299"/>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
        <p:nvSpPr>
          <p:cNvPr id="14" name="Holder 3">
            <a:extLst>
              <a:ext uri="{FF2B5EF4-FFF2-40B4-BE49-F238E27FC236}">
                <a16:creationId xmlns:a16="http://schemas.microsoft.com/office/drawing/2014/main" id="{C374758F-2FB1-1045-AEF3-C3C8A36E5D40}"/>
              </a:ext>
            </a:extLst>
          </p:cNvPr>
          <p:cNvSpPr txBox="1">
            <a:spLocks/>
          </p:cNvSpPr>
          <p:nvPr userDrawn="1"/>
        </p:nvSpPr>
        <p:spPr>
          <a:xfrm>
            <a:off x="990600" y="2075290"/>
            <a:ext cx="4816743" cy="276999"/>
          </a:xfrm>
          <a:prstGeom prst="rect">
            <a:avLst/>
          </a:prstGeom>
        </p:spPr>
        <p:txBody>
          <a:bodyPr wrap="square" lIns="0" tIns="0" rIns="0" bIns="0">
            <a:normAutofit/>
          </a:bodyPr>
          <a:lstStyle>
            <a:lvl1pPr marL="0">
              <a:defRPr b="1" i="0">
                <a:solidFill>
                  <a:srgbClr val="F68D38"/>
                </a:solidFill>
                <a:latin typeface="Source Sans Pro" panose="020B0503030403020204" pitchFamily="34" charset="77"/>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NZ" kern="0"/>
          </a:p>
        </p:txBody>
      </p:sp>
      <p:sp>
        <p:nvSpPr>
          <p:cNvPr id="15" name="Text Placeholder 14">
            <a:extLst>
              <a:ext uri="{FF2B5EF4-FFF2-40B4-BE49-F238E27FC236}">
                <a16:creationId xmlns:a16="http://schemas.microsoft.com/office/drawing/2014/main" id="{914ABB2A-3A25-934C-8386-9C918FB52268}"/>
              </a:ext>
            </a:extLst>
          </p:cNvPr>
          <p:cNvSpPr>
            <a:spLocks noGrp="1"/>
          </p:cNvSpPr>
          <p:nvPr>
            <p:ph type="body" sz="quarter" idx="12"/>
          </p:nvPr>
        </p:nvSpPr>
        <p:spPr>
          <a:xfrm>
            <a:off x="480140" y="485977"/>
            <a:ext cx="4823810" cy="535426"/>
          </a:xfrm>
          <a:prstGeom prst="rect">
            <a:avLst/>
          </a:prstGeom>
        </p:spPr>
        <p:txBody>
          <a:bodyPr/>
          <a:lstStyle>
            <a:lvl1pPr>
              <a:defRPr sz="3200" b="1" i="1">
                <a:solidFill>
                  <a:schemeClr val="bg1"/>
                </a:solidFill>
                <a:latin typeface="Source Sans Pro" panose="020B0503030403020204" pitchFamily="34" charset="77"/>
              </a:defRPr>
            </a:lvl1pPr>
          </a:lstStyle>
          <a:p>
            <a:pPr lvl="0"/>
            <a:endParaRPr lang="en-US"/>
          </a:p>
        </p:txBody>
      </p:sp>
      <p:sp>
        <p:nvSpPr>
          <p:cNvPr id="17" name="Text Placeholder 14">
            <a:extLst>
              <a:ext uri="{FF2B5EF4-FFF2-40B4-BE49-F238E27FC236}">
                <a16:creationId xmlns:a16="http://schemas.microsoft.com/office/drawing/2014/main" id="{76F46F5C-D1FF-3D46-BCDF-68AAD6F1AC68}"/>
              </a:ext>
            </a:extLst>
          </p:cNvPr>
          <p:cNvSpPr>
            <a:spLocks noGrp="1"/>
          </p:cNvSpPr>
          <p:nvPr>
            <p:ph type="body" sz="quarter" idx="13"/>
          </p:nvPr>
        </p:nvSpPr>
        <p:spPr>
          <a:xfrm>
            <a:off x="480140" y="1192238"/>
            <a:ext cx="4816743" cy="546100"/>
          </a:xfrm>
          <a:prstGeom prst="rect">
            <a:avLst/>
          </a:prstGeom>
        </p:spPr>
        <p:txBody>
          <a:bodyPr/>
          <a:lstStyle>
            <a:lvl1pPr>
              <a:defRPr sz="1800" b="0" i="0">
                <a:solidFill>
                  <a:schemeClr val="accent1"/>
                </a:solidFill>
                <a:latin typeface="Source Sans Pro" panose="020B0503030403020204" pitchFamily="34" charset="0"/>
                <a:ea typeface="Source Sans Pro" panose="020B0503030403020204" pitchFamily="34" charset="0"/>
              </a:defRPr>
            </a:lvl1pPr>
          </a:lstStyle>
          <a:p>
            <a:pPr lvl="0"/>
            <a:endParaRPr lang="en-US"/>
          </a:p>
        </p:txBody>
      </p:sp>
      <p:sp>
        <p:nvSpPr>
          <p:cNvPr id="23" name="Text Placeholder 14">
            <a:extLst>
              <a:ext uri="{FF2B5EF4-FFF2-40B4-BE49-F238E27FC236}">
                <a16:creationId xmlns:a16="http://schemas.microsoft.com/office/drawing/2014/main" id="{68493BA7-6FB1-6149-894D-4785003ACD18}"/>
              </a:ext>
            </a:extLst>
          </p:cNvPr>
          <p:cNvSpPr>
            <a:spLocks noGrp="1"/>
          </p:cNvSpPr>
          <p:nvPr>
            <p:ph type="body" sz="quarter" idx="14"/>
          </p:nvPr>
        </p:nvSpPr>
        <p:spPr>
          <a:xfrm>
            <a:off x="6433684" y="493304"/>
            <a:ext cx="4823810" cy="535426"/>
          </a:xfrm>
          <a:prstGeom prst="rect">
            <a:avLst/>
          </a:prstGeom>
        </p:spPr>
        <p:txBody>
          <a:bodyPr/>
          <a:lstStyle>
            <a:lvl1pPr>
              <a:defRPr sz="3200" b="1" i="1">
                <a:solidFill>
                  <a:srgbClr val="1B3444"/>
                </a:solidFill>
                <a:latin typeface="Source Sans Pro" panose="020B0503030403020204" pitchFamily="34" charset="77"/>
              </a:defRPr>
            </a:lvl1pPr>
          </a:lstStyle>
          <a:p>
            <a:pPr lvl="0"/>
            <a:endParaRPr lang="en-US"/>
          </a:p>
        </p:txBody>
      </p:sp>
      <p:sp>
        <p:nvSpPr>
          <p:cNvPr id="24" name="Text Placeholder 14">
            <a:extLst>
              <a:ext uri="{FF2B5EF4-FFF2-40B4-BE49-F238E27FC236}">
                <a16:creationId xmlns:a16="http://schemas.microsoft.com/office/drawing/2014/main" id="{458EA3F5-1523-0C4B-BC7A-AB28F13E2885}"/>
              </a:ext>
            </a:extLst>
          </p:cNvPr>
          <p:cNvSpPr>
            <a:spLocks noGrp="1"/>
          </p:cNvSpPr>
          <p:nvPr>
            <p:ph type="body" sz="quarter" idx="15"/>
          </p:nvPr>
        </p:nvSpPr>
        <p:spPr>
          <a:xfrm>
            <a:off x="6433684" y="1199565"/>
            <a:ext cx="4816743" cy="546100"/>
          </a:xfrm>
          <a:prstGeom prst="rect">
            <a:avLst/>
          </a:prstGeom>
        </p:spPr>
        <p:txBody>
          <a:bodyPr/>
          <a:lstStyle>
            <a:lvl1pPr>
              <a:defRPr sz="1800" b="0" i="0">
                <a:solidFill>
                  <a:schemeClr val="accent1"/>
                </a:solidFill>
                <a:latin typeface="Source Sans Pro" panose="020B0503030403020204" pitchFamily="34" charset="0"/>
                <a:ea typeface="Source Sans Pro" panose="020B0503030403020204" pitchFamily="34" charset="0"/>
              </a:defRPr>
            </a:lvl1pPr>
          </a:lstStyle>
          <a:p>
            <a:pPr lvl="0"/>
            <a:endParaRPr lang="en-US"/>
          </a:p>
        </p:txBody>
      </p:sp>
      <p:sp>
        <p:nvSpPr>
          <p:cNvPr id="25" name="Text Placeholder 5">
            <a:extLst>
              <a:ext uri="{FF2B5EF4-FFF2-40B4-BE49-F238E27FC236}">
                <a16:creationId xmlns:a16="http://schemas.microsoft.com/office/drawing/2014/main" id="{1C7BF872-BD3E-944C-866D-E1D25037D3BE}"/>
              </a:ext>
            </a:extLst>
          </p:cNvPr>
          <p:cNvSpPr>
            <a:spLocks noGrp="1"/>
          </p:cNvSpPr>
          <p:nvPr>
            <p:ph type="body" sz="quarter" idx="16"/>
          </p:nvPr>
        </p:nvSpPr>
        <p:spPr>
          <a:xfrm>
            <a:off x="480140" y="1909087"/>
            <a:ext cx="4791837" cy="3476298"/>
          </a:xfrm>
          <a:prstGeom prst="rect">
            <a:avLst/>
          </a:prstGeom>
        </p:spPr>
        <p:txBody>
          <a:bodyPr>
            <a:normAutofit/>
          </a:bodyPr>
          <a:lstStyle>
            <a:lvl1pPr>
              <a:defRPr b="0" i="0">
                <a:solidFill>
                  <a:schemeClr val="bg1"/>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Tree>
    <p:extLst>
      <p:ext uri="{BB962C8B-B14F-4D97-AF65-F5344CB8AC3E}">
        <p14:creationId xmlns:p14="http://schemas.microsoft.com/office/powerpoint/2010/main" val="3831630664"/>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SLIDE TWO">
    <p:spTree>
      <p:nvGrpSpPr>
        <p:cNvPr id="1" name=""/>
        <p:cNvGrpSpPr/>
        <p:nvPr/>
      </p:nvGrpSpPr>
      <p:grpSpPr>
        <a:xfrm>
          <a:off x="0" y="0"/>
          <a:ext cx="0" cy="0"/>
          <a:chOff x="0" y="0"/>
          <a:chExt cx="0" cy="0"/>
        </a:xfrm>
      </p:grpSpPr>
      <p:sp>
        <p:nvSpPr>
          <p:cNvPr id="7" name="bk object 45">
            <a:extLst>
              <a:ext uri="{FF2B5EF4-FFF2-40B4-BE49-F238E27FC236}">
                <a16:creationId xmlns:a16="http://schemas.microsoft.com/office/drawing/2014/main" id="{4AD93EFF-EC21-C841-B2A8-61589EA7C810}"/>
              </a:ext>
            </a:extLst>
          </p:cNvPr>
          <p:cNvSpPr/>
          <p:nvPr userDrawn="1"/>
        </p:nvSpPr>
        <p:spPr>
          <a:xfrm>
            <a:off x="0" y="-1"/>
            <a:ext cx="2722179" cy="5891981"/>
          </a:xfrm>
          <a:custGeom>
            <a:avLst/>
            <a:gdLst/>
            <a:ahLst/>
            <a:cxnLst/>
            <a:rect l="l" t="t" r="r" b="b"/>
            <a:pathLst>
              <a:path w="5485130" h="3204210">
                <a:moveTo>
                  <a:pt x="0" y="3203994"/>
                </a:moveTo>
                <a:lnTo>
                  <a:pt x="5484609" y="3203994"/>
                </a:lnTo>
                <a:lnTo>
                  <a:pt x="5484609" y="0"/>
                </a:lnTo>
                <a:lnTo>
                  <a:pt x="0" y="0"/>
                </a:lnTo>
                <a:lnTo>
                  <a:pt x="0" y="3203994"/>
                </a:lnTo>
                <a:close/>
              </a:path>
            </a:pathLst>
          </a:custGeom>
          <a:solidFill>
            <a:schemeClr val="tx1"/>
          </a:solidFill>
        </p:spPr>
        <p:txBody>
          <a:bodyPr wrap="square" lIns="0" tIns="0" rIns="0" bIns="0" rtlCol="0"/>
          <a:lstStyle/>
          <a:p>
            <a:endParaRPr/>
          </a:p>
        </p:txBody>
      </p:sp>
      <p:sp>
        <p:nvSpPr>
          <p:cNvPr id="2" name="Holder 2"/>
          <p:cNvSpPr>
            <a:spLocks noGrp="1"/>
          </p:cNvSpPr>
          <p:nvPr>
            <p:ph type="ctrTitle"/>
          </p:nvPr>
        </p:nvSpPr>
        <p:spPr>
          <a:xfrm>
            <a:off x="3247631" y="428311"/>
            <a:ext cx="7979693"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3" name="Holder 3"/>
          <p:cNvSpPr>
            <a:spLocks noGrp="1"/>
          </p:cNvSpPr>
          <p:nvPr>
            <p:ph type="subTitle" idx="4"/>
          </p:nvPr>
        </p:nvSpPr>
        <p:spPr>
          <a:xfrm>
            <a:off x="3267588" y="981479"/>
            <a:ext cx="7959736" cy="276999"/>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6" name="Text Placeholder 5">
            <a:extLst>
              <a:ext uri="{FF2B5EF4-FFF2-40B4-BE49-F238E27FC236}">
                <a16:creationId xmlns:a16="http://schemas.microsoft.com/office/drawing/2014/main" id="{9AB29C9C-9E8A-7344-BD6C-0A92B94D038E}"/>
              </a:ext>
            </a:extLst>
          </p:cNvPr>
          <p:cNvSpPr>
            <a:spLocks noGrp="1"/>
          </p:cNvSpPr>
          <p:nvPr>
            <p:ph type="body" sz="quarter" idx="10"/>
          </p:nvPr>
        </p:nvSpPr>
        <p:spPr>
          <a:xfrm>
            <a:off x="3267588" y="1404409"/>
            <a:ext cx="7906267" cy="3431438"/>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Tree>
    <p:extLst>
      <p:ext uri="{BB962C8B-B14F-4D97-AF65-F5344CB8AC3E}">
        <p14:creationId xmlns:p14="http://schemas.microsoft.com/office/powerpoint/2010/main" val="3781057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CONTENT">
    <p:spTree>
      <p:nvGrpSpPr>
        <p:cNvPr id="1" name=""/>
        <p:cNvGrpSpPr/>
        <p:nvPr/>
      </p:nvGrpSpPr>
      <p:grpSpPr>
        <a:xfrm>
          <a:off x="0" y="0"/>
          <a:ext cx="0" cy="0"/>
          <a:chOff x="0" y="0"/>
          <a:chExt cx="0" cy="0"/>
        </a:xfrm>
      </p:grpSpPr>
      <p:sp>
        <p:nvSpPr>
          <p:cNvPr id="2" name="Holder 2"/>
          <p:cNvSpPr>
            <a:spLocks noGrp="1"/>
          </p:cNvSpPr>
          <p:nvPr>
            <p:ph type="ctrTitle"/>
          </p:nvPr>
        </p:nvSpPr>
        <p:spPr>
          <a:xfrm>
            <a:off x="341003" y="350632"/>
            <a:ext cx="11436491"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3" name="Holder 3"/>
          <p:cNvSpPr>
            <a:spLocks noGrp="1"/>
          </p:cNvSpPr>
          <p:nvPr>
            <p:ph type="subTitle" idx="4"/>
          </p:nvPr>
        </p:nvSpPr>
        <p:spPr>
          <a:xfrm>
            <a:off x="341003" y="918440"/>
            <a:ext cx="11463674" cy="387380"/>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6" name="Text Placeholder 5">
            <a:extLst>
              <a:ext uri="{FF2B5EF4-FFF2-40B4-BE49-F238E27FC236}">
                <a16:creationId xmlns:a16="http://schemas.microsoft.com/office/drawing/2014/main" id="{9AB29C9C-9E8A-7344-BD6C-0A92B94D038E}"/>
              </a:ext>
            </a:extLst>
          </p:cNvPr>
          <p:cNvSpPr>
            <a:spLocks noGrp="1"/>
          </p:cNvSpPr>
          <p:nvPr>
            <p:ph type="body" sz="quarter" idx="10"/>
          </p:nvPr>
        </p:nvSpPr>
        <p:spPr>
          <a:xfrm>
            <a:off x="341003" y="1411969"/>
            <a:ext cx="11463674" cy="4275398"/>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1003" y="347925"/>
            <a:ext cx="7325889"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3" name="Text Placeholder 5">
            <a:extLst>
              <a:ext uri="{FF2B5EF4-FFF2-40B4-BE49-F238E27FC236}">
                <a16:creationId xmlns:a16="http://schemas.microsoft.com/office/drawing/2014/main" id="{0FA5A3F1-DAD9-6844-A415-9AF8CD2823E8}"/>
              </a:ext>
            </a:extLst>
          </p:cNvPr>
          <p:cNvSpPr>
            <a:spLocks noGrp="1"/>
          </p:cNvSpPr>
          <p:nvPr>
            <p:ph type="body" sz="quarter" idx="10"/>
          </p:nvPr>
        </p:nvSpPr>
        <p:spPr>
          <a:xfrm>
            <a:off x="341004" y="1416689"/>
            <a:ext cx="7325889" cy="4054916"/>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
        <p:nvSpPr>
          <p:cNvPr id="4" name="Holder 3">
            <a:extLst>
              <a:ext uri="{FF2B5EF4-FFF2-40B4-BE49-F238E27FC236}">
                <a16:creationId xmlns:a16="http://schemas.microsoft.com/office/drawing/2014/main" id="{4CCBB443-C249-9D47-B819-CD9DA5C26A8D}"/>
              </a:ext>
            </a:extLst>
          </p:cNvPr>
          <p:cNvSpPr>
            <a:spLocks noGrp="1"/>
          </p:cNvSpPr>
          <p:nvPr>
            <p:ph type="subTitle" idx="4"/>
          </p:nvPr>
        </p:nvSpPr>
        <p:spPr>
          <a:xfrm>
            <a:off x="341003" y="928826"/>
            <a:ext cx="7325889" cy="387380"/>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8" name="Table Placeholder 7">
            <a:extLst>
              <a:ext uri="{FF2B5EF4-FFF2-40B4-BE49-F238E27FC236}">
                <a16:creationId xmlns:a16="http://schemas.microsoft.com/office/drawing/2014/main" id="{8B25786B-1C16-DF49-873B-EEC526BE959F}"/>
              </a:ext>
            </a:extLst>
          </p:cNvPr>
          <p:cNvSpPr>
            <a:spLocks noGrp="1"/>
          </p:cNvSpPr>
          <p:nvPr>
            <p:ph type="tbl" sz="quarter" idx="11"/>
          </p:nvPr>
        </p:nvSpPr>
        <p:spPr>
          <a:xfrm>
            <a:off x="7851682" y="1416053"/>
            <a:ext cx="3999314" cy="4055424"/>
          </a:xfrm>
          <a:prstGeom prst="rect">
            <a:avLst/>
          </a:prstGeom>
        </p:spPr>
        <p:txBody>
          <a:bodyPr/>
          <a:lstStyle/>
          <a:p>
            <a:endParaRPr lang="en-US"/>
          </a:p>
        </p:txBody>
      </p:sp>
    </p:spTree>
    <p:extLst>
      <p:ext uri="{BB962C8B-B14F-4D97-AF65-F5344CB8AC3E}">
        <p14:creationId xmlns:p14="http://schemas.microsoft.com/office/powerpoint/2010/main" val="87120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HEAD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832C1F-E462-FF4D-A5B6-1405F6C887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9250"/>
            <a:ext cx="12226222" cy="6877250"/>
          </a:xfrm>
          <a:prstGeom prst="rect">
            <a:avLst/>
          </a:prstGeom>
        </p:spPr>
      </p:pic>
      <p:sp>
        <p:nvSpPr>
          <p:cNvPr id="2" name="Holder 2"/>
          <p:cNvSpPr>
            <a:spLocks noGrp="1"/>
          </p:cNvSpPr>
          <p:nvPr>
            <p:ph type="ctrTitle"/>
          </p:nvPr>
        </p:nvSpPr>
        <p:spPr>
          <a:xfrm>
            <a:off x="418867" y="403830"/>
            <a:ext cx="10368598" cy="492443"/>
          </a:xfrm>
          <a:prstGeom prst="rect">
            <a:avLst/>
          </a:prstGeom>
        </p:spPr>
        <p:txBody>
          <a:bodyPr wrap="square" lIns="0" tIns="0" rIns="0" bIns="0">
            <a:noAutofit/>
          </a:bodyPr>
          <a:lstStyle>
            <a:lvl1pPr>
              <a:defRPr sz="3200" b="1" i="1">
                <a:solidFill>
                  <a:schemeClr val="bg1"/>
                </a:solidFill>
                <a:latin typeface="Source Sans Pro" panose="020B0503030403020204" pitchFamily="34" charset="77"/>
              </a:defRPr>
            </a:lvl1pPr>
          </a:lstStyle>
          <a:p>
            <a:endParaRPr/>
          </a:p>
        </p:txBody>
      </p:sp>
      <p:sp>
        <p:nvSpPr>
          <p:cNvPr id="3" name="Holder 3"/>
          <p:cNvSpPr>
            <a:spLocks noGrp="1"/>
          </p:cNvSpPr>
          <p:nvPr>
            <p:ph type="subTitle" idx="4"/>
          </p:nvPr>
        </p:nvSpPr>
        <p:spPr>
          <a:xfrm>
            <a:off x="418867" y="1028755"/>
            <a:ext cx="10368598" cy="422099"/>
          </a:xfrm>
          <a:prstGeom prst="rect">
            <a:avLst/>
          </a:prstGeom>
        </p:spPr>
        <p:txBody>
          <a:bodyPr wrap="square" lIns="0" tIns="0" rIns="0" bIns="0">
            <a:noAutofit/>
          </a:bodyPr>
          <a:lstStyle>
            <a:lvl1pPr>
              <a:defRPr sz="1800" b="1" i="0">
                <a:solidFill>
                  <a:schemeClr val="accent1"/>
                </a:solidFill>
                <a:latin typeface="Source Sans Pro" panose="020B0503030403020204" pitchFamily="34" charset="77"/>
              </a:defRPr>
            </a:lvl1pPr>
          </a:lstStyle>
          <a:p>
            <a:endParaRPr/>
          </a:p>
        </p:txBody>
      </p:sp>
      <p:pic>
        <p:nvPicPr>
          <p:cNvPr id="7" name="Picture 6">
            <a:extLst>
              <a:ext uri="{FF2B5EF4-FFF2-40B4-BE49-F238E27FC236}">
                <a16:creationId xmlns:a16="http://schemas.microsoft.com/office/drawing/2014/main" id="{F71CA9F3-2468-494B-9D59-73008C033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8414" y="6032071"/>
            <a:ext cx="1361867" cy="422099"/>
          </a:xfrm>
          <a:prstGeom prst="rect">
            <a:avLst/>
          </a:prstGeom>
        </p:spPr>
      </p:pic>
    </p:spTree>
    <p:extLst>
      <p:ext uri="{BB962C8B-B14F-4D97-AF65-F5344CB8AC3E}">
        <p14:creationId xmlns:p14="http://schemas.microsoft.com/office/powerpoint/2010/main" val="235080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CONTENT &amp; IMAGE">
    <p:spTree>
      <p:nvGrpSpPr>
        <p:cNvPr id="1" name=""/>
        <p:cNvGrpSpPr/>
        <p:nvPr/>
      </p:nvGrpSpPr>
      <p:grpSpPr>
        <a:xfrm>
          <a:off x="0" y="0"/>
          <a:ext cx="0" cy="0"/>
          <a:chOff x="0" y="0"/>
          <a:chExt cx="0" cy="0"/>
        </a:xfrm>
      </p:grpSpPr>
      <p:sp>
        <p:nvSpPr>
          <p:cNvPr id="2" name="Holder 2"/>
          <p:cNvSpPr>
            <a:spLocks noGrp="1"/>
          </p:cNvSpPr>
          <p:nvPr>
            <p:ph type="ctrTitle"/>
          </p:nvPr>
        </p:nvSpPr>
        <p:spPr>
          <a:xfrm>
            <a:off x="351053" y="357974"/>
            <a:ext cx="4864132"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3" name="Holder 3"/>
          <p:cNvSpPr>
            <a:spLocks noGrp="1"/>
          </p:cNvSpPr>
          <p:nvPr>
            <p:ph type="subTitle" idx="4"/>
          </p:nvPr>
        </p:nvSpPr>
        <p:spPr>
          <a:xfrm>
            <a:off x="351053" y="916734"/>
            <a:ext cx="4864132" cy="276999"/>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6" name="Text Placeholder 5">
            <a:extLst>
              <a:ext uri="{FF2B5EF4-FFF2-40B4-BE49-F238E27FC236}">
                <a16:creationId xmlns:a16="http://schemas.microsoft.com/office/drawing/2014/main" id="{9AB29C9C-9E8A-7344-BD6C-0A92B94D038E}"/>
              </a:ext>
            </a:extLst>
          </p:cNvPr>
          <p:cNvSpPr>
            <a:spLocks noGrp="1"/>
          </p:cNvSpPr>
          <p:nvPr>
            <p:ph type="body" sz="quarter" idx="10"/>
          </p:nvPr>
        </p:nvSpPr>
        <p:spPr>
          <a:xfrm>
            <a:off x="351053" y="1346479"/>
            <a:ext cx="4864132" cy="4309603"/>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
        <p:nvSpPr>
          <p:cNvPr id="5" name="Picture Placeholder 4">
            <a:extLst>
              <a:ext uri="{FF2B5EF4-FFF2-40B4-BE49-F238E27FC236}">
                <a16:creationId xmlns:a16="http://schemas.microsoft.com/office/drawing/2014/main" id="{8D17AC8F-FD25-2840-BD9F-2A70B38A1E16}"/>
              </a:ext>
            </a:extLst>
          </p:cNvPr>
          <p:cNvSpPr>
            <a:spLocks noGrp="1"/>
          </p:cNvSpPr>
          <p:nvPr>
            <p:ph type="pic" sz="quarter" idx="11"/>
          </p:nvPr>
        </p:nvSpPr>
        <p:spPr>
          <a:xfrm>
            <a:off x="5762380" y="357974"/>
            <a:ext cx="5883659" cy="5298108"/>
          </a:xfrm>
          <a:prstGeom prst="rect">
            <a:avLst/>
          </a:prstGeom>
        </p:spPr>
        <p:txBody>
          <a:bodyPr/>
          <a:lstStyle/>
          <a:p>
            <a:endParaRPr lang="en-US"/>
          </a:p>
        </p:txBody>
      </p:sp>
    </p:spTree>
    <p:extLst>
      <p:ext uri="{BB962C8B-B14F-4D97-AF65-F5344CB8AC3E}">
        <p14:creationId xmlns:p14="http://schemas.microsoft.com/office/powerpoint/2010/main" val="1255419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CONTENT &amp; IMAGE LEF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D9FB0767-6026-BD4D-9AA6-528F5CC39F58}"/>
              </a:ext>
            </a:extLst>
          </p:cNvPr>
          <p:cNvSpPr>
            <a:spLocks noGrp="1"/>
          </p:cNvSpPr>
          <p:nvPr>
            <p:ph type="pic" sz="quarter" idx="12"/>
          </p:nvPr>
        </p:nvSpPr>
        <p:spPr>
          <a:xfrm>
            <a:off x="8695175" y="3062974"/>
            <a:ext cx="2769995" cy="2593108"/>
          </a:xfrm>
          <a:prstGeom prst="rect">
            <a:avLst/>
          </a:prstGeom>
        </p:spPr>
        <p:txBody>
          <a:bodyPr/>
          <a:lstStyle/>
          <a:p>
            <a:endParaRPr lang="en-US"/>
          </a:p>
        </p:txBody>
      </p:sp>
      <p:sp>
        <p:nvSpPr>
          <p:cNvPr id="8" name="Holder 2">
            <a:extLst>
              <a:ext uri="{FF2B5EF4-FFF2-40B4-BE49-F238E27FC236}">
                <a16:creationId xmlns:a16="http://schemas.microsoft.com/office/drawing/2014/main" id="{689CCD8F-23B8-0D4B-8779-E26CA28F92C3}"/>
              </a:ext>
            </a:extLst>
          </p:cNvPr>
          <p:cNvSpPr>
            <a:spLocks noGrp="1"/>
          </p:cNvSpPr>
          <p:nvPr>
            <p:ph type="ctrTitle"/>
          </p:nvPr>
        </p:nvSpPr>
        <p:spPr>
          <a:xfrm>
            <a:off x="351053" y="357974"/>
            <a:ext cx="7577096"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9" name="Holder 3">
            <a:extLst>
              <a:ext uri="{FF2B5EF4-FFF2-40B4-BE49-F238E27FC236}">
                <a16:creationId xmlns:a16="http://schemas.microsoft.com/office/drawing/2014/main" id="{8AD072DF-6685-664F-A4EF-676CC98E0B2A}"/>
              </a:ext>
            </a:extLst>
          </p:cNvPr>
          <p:cNvSpPr>
            <a:spLocks noGrp="1"/>
          </p:cNvSpPr>
          <p:nvPr>
            <p:ph type="subTitle" idx="4"/>
          </p:nvPr>
        </p:nvSpPr>
        <p:spPr>
          <a:xfrm>
            <a:off x="351053" y="916734"/>
            <a:ext cx="7577096" cy="276999"/>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10" name="Text Placeholder 5">
            <a:extLst>
              <a:ext uri="{FF2B5EF4-FFF2-40B4-BE49-F238E27FC236}">
                <a16:creationId xmlns:a16="http://schemas.microsoft.com/office/drawing/2014/main" id="{51DA3487-5A60-0A43-954F-E1EB25E74964}"/>
              </a:ext>
            </a:extLst>
          </p:cNvPr>
          <p:cNvSpPr>
            <a:spLocks noGrp="1"/>
          </p:cNvSpPr>
          <p:nvPr>
            <p:ph type="body" sz="quarter" idx="10"/>
          </p:nvPr>
        </p:nvSpPr>
        <p:spPr>
          <a:xfrm>
            <a:off x="351053" y="1346479"/>
            <a:ext cx="7577096" cy="4309603"/>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
        <p:nvSpPr>
          <p:cNvPr id="11" name="Picture Placeholder 4">
            <a:extLst>
              <a:ext uri="{FF2B5EF4-FFF2-40B4-BE49-F238E27FC236}">
                <a16:creationId xmlns:a16="http://schemas.microsoft.com/office/drawing/2014/main" id="{E55E7161-A7FB-574F-B238-5C5EB37A2D3B}"/>
              </a:ext>
            </a:extLst>
          </p:cNvPr>
          <p:cNvSpPr>
            <a:spLocks noGrp="1"/>
          </p:cNvSpPr>
          <p:nvPr>
            <p:ph type="pic" sz="quarter" idx="13"/>
          </p:nvPr>
        </p:nvSpPr>
        <p:spPr>
          <a:xfrm>
            <a:off x="8695175" y="347926"/>
            <a:ext cx="2769995" cy="2593108"/>
          </a:xfrm>
          <a:prstGeom prst="rect">
            <a:avLst/>
          </a:prstGeom>
        </p:spPr>
        <p:txBody>
          <a:bodyPr/>
          <a:lstStyle/>
          <a:p>
            <a:endParaRPr lang="en-US"/>
          </a:p>
        </p:txBody>
      </p:sp>
    </p:spTree>
    <p:extLst>
      <p:ext uri="{BB962C8B-B14F-4D97-AF65-F5344CB8AC3E}">
        <p14:creationId xmlns:p14="http://schemas.microsoft.com/office/powerpoint/2010/main" val="26711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object 33">
            <a:extLst>
              <a:ext uri="{FF2B5EF4-FFF2-40B4-BE49-F238E27FC236}">
                <a16:creationId xmlns:a16="http://schemas.microsoft.com/office/drawing/2014/main" id="{B7861DA0-19C5-4F4D-917D-1E889DDE4386}"/>
              </a:ext>
            </a:extLst>
          </p:cNvPr>
          <p:cNvSpPr/>
          <p:nvPr userDrawn="1"/>
        </p:nvSpPr>
        <p:spPr>
          <a:xfrm>
            <a:off x="0" y="5966460"/>
            <a:ext cx="12193270" cy="891540"/>
          </a:xfrm>
          <a:custGeom>
            <a:avLst/>
            <a:gdLst/>
            <a:ahLst/>
            <a:cxnLst/>
            <a:rect l="l" t="t" r="r" b="b"/>
            <a:pathLst>
              <a:path w="12193270" h="891540">
                <a:moveTo>
                  <a:pt x="0" y="891006"/>
                </a:moveTo>
                <a:lnTo>
                  <a:pt x="12193206" y="891006"/>
                </a:lnTo>
                <a:lnTo>
                  <a:pt x="12193206" y="0"/>
                </a:lnTo>
                <a:lnTo>
                  <a:pt x="0" y="0"/>
                </a:lnTo>
                <a:lnTo>
                  <a:pt x="0" y="891006"/>
                </a:lnTo>
                <a:close/>
              </a:path>
            </a:pathLst>
          </a:custGeom>
          <a:solidFill>
            <a:schemeClr val="tx1"/>
          </a:solidFill>
        </p:spPr>
        <p:txBody>
          <a:bodyPr wrap="square" lIns="0" tIns="0" rIns="0" bIns="0" rtlCol="0"/>
          <a:lstStyle/>
          <a:p>
            <a:endParaRPr/>
          </a:p>
        </p:txBody>
      </p:sp>
      <p:pic>
        <p:nvPicPr>
          <p:cNvPr id="15" name="Picture 14">
            <a:extLst>
              <a:ext uri="{FF2B5EF4-FFF2-40B4-BE49-F238E27FC236}">
                <a16:creationId xmlns:a16="http://schemas.microsoft.com/office/drawing/2014/main" id="{E0DF966D-5CB6-1541-BD3F-01EA9DB11C60}"/>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5976857"/>
            <a:ext cx="12192000" cy="881143"/>
          </a:xfrm>
          <a:prstGeom prst="rect">
            <a:avLst/>
          </a:prstGeom>
        </p:spPr>
      </p:pic>
      <p:pic>
        <p:nvPicPr>
          <p:cNvPr id="7" name="Picture 6">
            <a:extLst>
              <a:ext uri="{FF2B5EF4-FFF2-40B4-BE49-F238E27FC236}">
                <a16:creationId xmlns:a16="http://schemas.microsoft.com/office/drawing/2014/main" id="{C668C2CE-F843-FF47-8189-010F40B14CC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21" y="5883693"/>
            <a:ext cx="12204759" cy="94785"/>
          </a:xfrm>
          <a:prstGeom prst="rect">
            <a:avLst/>
          </a:prstGeom>
        </p:spPr>
      </p:pic>
      <p:sp>
        <p:nvSpPr>
          <p:cNvPr id="14" name="object 45">
            <a:extLst>
              <a:ext uri="{FF2B5EF4-FFF2-40B4-BE49-F238E27FC236}">
                <a16:creationId xmlns:a16="http://schemas.microsoft.com/office/drawing/2014/main" id="{F01221D7-B8AD-E342-BE44-9B1F138877D8}"/>
              </a:ext>
            </a:extLst>
          </p:cNvPr>
          <p:cNvSpPr txBox="1"/>
          <p:nvPr userDrawn="1"/>
        </p:nvSpPr>
        <p:spPr>
          <a:xfrm>
            <a:off x="2292318" y="6288499"/>
            <a:ext cx="3752248" cy="228268"/>
          </a:xfrm>
          <a:prstGeom prst="rect">
            <a:avLst/>
          </a:prstGeom>
        </p:spPr>
        <p:txBody>
          <a:bodyPr vert="horz" wrap="square" lIns="0" tIns="12700" rIns="0" bIns="0" rtlCol="0">
            <a:spAutoFit/>
          </a:bodyPr>
          <a:lstStyle/>
          <a:p>
            <a:pPr marL="12700">
              <a:lnSpc>
                <a:spcPct val="100000"/>
              </a:lnSpc>
              <a:spcBef>
                <a:spcPts val="100"/>
              </a:spcBef>
            </a:pPr>
            <a:r>
              <a:rPr sz="1400" b="0" i="0">
                <a:solidFill>
                  <a:schemeClr val="bg1"/>
                </a:solidFill>
                <a:latin typeface="Source Sans Pro" panose="020B0503030403020204" pitchFamily="34" charset="0"/>
                <a:ea typeface="Source Sans Pro" panose="020B0503030403020204" pitchFamily="34" charset="0"/>
                <a:cs typeface="SourceSansPro-BoldIt"/>
              </a:rPr>
              <a:t>Amplifying</a:t>
            </a:r>
            <a:r>
              <a:rPr sz="1400" b="0" i="0">
                <a:solidFill>
                  <a:schemeClr val="accent1"/>
                </a:solidFill>
                <a:latin typeface="Source Sans Pro" panose="020B0503030403020204" pitchFamily="34" charset="0"/>
                <a:ea typeface="Source Sans Pro" panose="020B0503030403020204" pitchFamily="34" charset="0"/>
                <a:cs typeface="SourceSansPro-BoldIt"/>
              </a:rPr>
              <a:t> </a:t>
            </a:r>
            <a:r>
              <a:rPr sz="1400" b="0" i="0" spc="-5">
                <a:solidFill>
                  <a:schemeClr val="bg1"/>
                </a:solidFill>
                <a:latin typeface="Source Sans Pro" panose="020B0503030403020204" pitchFamily="34" charset="0"/>
                <a:ea typeface="Source Sans Pro" panose="020B0503030403020204" pitchFamily="34" charset="0"/>
                <a:cs typeface="SourceSansPro-BoldIt"/>
              </a:rPr>
              <a:t>Organi</a:t>
            </a:r>
            <a:r>
              <a:rPr lang="mi-NZ" sz="1400" b="0" i="0" spc="-5">
                <a:solidFill>
                  <a:schemeClr val="bg1"/>
                </a:solidFill>
                <a:latin typeface="Source Sans Pro" panose="020B0503030403020204" pitchFamily="34" charset="0"/>
                <a:ea typeface="Source Sans Pro" panose="020B0503030403020204" pitchFamily="34" charset="0"/>
                <a:cs typeface="SourceSansPro-BoldIt"/>
              </a:rPr>
              <a:t>s</a:t>
            </a:r>
            <a:r>
              <a:rPr sz="1400" b="0" i="0" spc="-5">
                <a:solidFill>
                  <a:schemeClr val="bg1"/>
                </a:solidFill>
                <a:latin typeface="Source Sans Pro" panose="020B0503030403020204" pitchFamily="34" charset="0"/>
                <a:ea typeface="Source Sans Pro" panose="020B0503030403020204" pitchFamily="34" charset="0"/>
                <a:cs typeface="SourceSansPro-BoldIt"/>
              </a:rPr>
              <a:t>ational</a:t>
            </a:r>
            <a:r>
              <a:rPr sz="1400" b="0" i="0" spc="-35">
                <a:solidFill>
                  <a:schemeClr val="bg1"/>
                </a:solidFill>
                <a:latin typeface="Source Sans Pro" panose="020B0503030403020204" pitchFamily="34" charset="0"/>
                <a:ea typeface="Source Sans Pro" panose="020B0503030403020204" pitchFamily="34" charset="0"/>
                <a:cs typeface="SourceSansPro-BoldIt"/>
              </a:rPr>
              <a:t> </a:t>
            </a:r>
            <a:r>
              <a:rPr sz="1400" b="0" i="0" spc="-5">
                <a:solidFill>
                  <a:schemeClr val="bg1"/>
                </a:solidFill>
                <a:latin typeface="Source Sans Pro" panose="020B0503030403020204" pitchFamily="34" charset="0"/>
                <a:ea typeface="Source Sans Pro" panose="020B0503030403020204" pitchFamily="34" charset="0"/>
                <a:cs typeface="SourceSansPro-BoldIt"/>
              </a:rPr>
              <a:t>Intelligence</a:t>
            </a:r>
            <a:endParaRPr sz="1400" b="0" i="0">
              <a:solidFill>
                <a:schemeClr val="bg1"/>
              </a:solidFill>
              <a:latin typeface="Source Sans Pro" panose="020B0503030403020204" pitchFamily="34" charset="0"/>
              <a:ea typeface="Source Sans Pro" panose="020B0503030403020204" pitchFamily="34" charset="0"/>
              <a:cs typeface="SourceSansPro-BoldIt"/>
            </a:endParaRPr>
          </a:p>
        </p:txBody>
      </p:sp>
      <p:pic>
        <p:nvPicPr>
          <p:cNvPr id="20" name="Picture 19">
            <a:extLst>
              <a:ext uri="{FF2B5EF4-FFF2-40B4-BE49-F238E27FC236}">
                <a16:creationId xmlns:a16="http://schemas.microsoft.com/office/drawing/2014/main" id="{B8A4787C-A8FC-964B-B1FC-34D70CC7A3A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83610" y="6230783"/>
            <a:ext cx="1314562" cy="407437"/>
          </a:xfrm>
          <a:prstGeom prst="rect">
            <a:avLst/>
          </a:prstGeom>
        </p:spPr>
      </p:pic>
      <p:cxnSp>
        <p:nvCxnSpPr>
          <p:cNvPr id="22" name="Straight Connector 21">
            <a:extLst>
              <a:ext uri="{FF2B5EF4-FFF2-40B4-BE49-F238E27FC236}">
                <a16:creationId xmlns:a16="http://schemas.microsoft.com/office/drawing/2014/main" id="{D665FD33-FCA4-924D-85AD-E267BD8156B8}"/>
              </a:ext>
            </a:extLst>
          </p:cNvPr>
          <p:cNvCxnSpPr>
            <a:cxnSpLocks/>
          </p:cNvCxnSpPr>
          <p:nvPr userDrawn="1"/>
        </p:nvCxnSpPr>
        <p:spPr>
          <a:xfrm>
            <a:off x="1959530" y="6114502"/>
            <a:ext cx="0" cy="576263"/>
          </a:xfrm>
          <a:prstGeom prst="line">
            <a:avLst/>
          </a:prstGeom>
          <a:ln/>
        </p:spPr>
        <p:style>
          <a:lnRef idx="1">
            <a:schemeClr val="accent2"/>
          </a:lnRef>
          <a:fillRef idx="0">
            <a:schemeClr val="accent2"/>
          </a:fillRef>
          <a:effectRef idx="0">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662" r:id="rId1"/>
    <p:sldLayoutId id="2147483670" r:id="rId2"/>
    <p:sldLayoutId id="2147483668" r:id="rId3"/>
    <p:sldLayoutId id="2147483672" r:id="rId4"/>
    <p:sldLayoutId id="2147483661" r:id="rId5"/>
    <p:sldLayoutId id="2147483673" r:id="rId6"/>
    <p:sldLayoutId id="2147483671" r:id="rId7"/>
    <p:sldLayoutId id="2147483666" r:id="rId8"/>
    <p:sldLayoutId id="2147483667" r:id="rId9"/>
    <p:sldLayoutId id="2147483663" r:id="rId10"/>
    <p:sldLayoutId id="2147483669" r:id="rId1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mod="1">
    <p:ext uri="{27BBF7A9-308A-43DC-89C8-2F10F3537804}">
      <p15:sldGuideLst xmlns:p15="http://schemas.microsoft.com/office/powerpoint/2012/main">
        <p15:guide id="1" pos="506" userDrawn="1">
          <p15:clr>
            <a:srgbClr val="F26B43"/>
          </p15:clr>
        </p15:guide>
        <p15:guide id="2" orient="horz" pos="504" userDrawn="1">
          <p15:clr>
            <a:srgbClr val="F26B43"/>
          </p15:clr>
        </p15:guide>
        <p15:guide id="3"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amin-khatami/"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tiff"/><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5.tiff"/><Relationship Id="rId11" Type="http://schemas.openxmlformats.org/officeDocument/2006/relationships/image" Target="../media/image20.tiff"/><Relationship Id="rId5" Type="http://schemas.openxmlformats.org/officeDocument/2006/relationships/image" Target="../media/image14.tiff"/><Relationship Id="rId10" Type="http://schemas.openxmlformats.org/officeDocument/2006/relationships/image" Target="../media/image19.png"/><Relationship Id="rId4" Type="http://schemas.openxmlformats.org/officeDocument/2006/relationships/image" Target="../media/image13.tiff"/><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7C1647-768C-0F4B-B6AC-612B4FAFB58F}"/>
              </a:ext>
            </a:extLst>
          </p:cNvPr>
          <p:cNvSpPr>
            <a:spLocks noGrp="1"/>
          </p:cNvSpPr>
          <p:nvPr>
            <p:ph type="body" sz="quarter" idx="10"/>
          </p:nvPr>
        </p:nvSpPr>
        <p:spPr>
          <a:xfrm>
            <a:off x="1961555" y="2403868"/>
            <a:ext cx="3913951" cy="541668"/>
          </a:xfrm>
        </p:spPr>
        <p:txBody>
          <a:bodyPr/>
          <a:lstStyle/>
          <a:p>
            <a:r>
              <a:rPr lang="en-US" sz="1700" dirty="0"/>
              <a:t>Amplifying </a:t>
            </a:r>
            <a:r>
              <a:rPr lang="en-US" sz="1700" dirty="0" err="1"/>
              <a:t>Organisational</a:t>
            </a:r>
            <a:r>
              <a:rPr lang="en-US" sz="1700" dirty="0"/>
              <a:t> Intelligence</a:t>
            </a:r>
          </a:p>
        </p:txBody>
      </p:sp>
      <p:sp>
        <p:nvSpPr>
          <p:cNvPr id="3" name="Text Placeholder 2">
            <a:extLst>
              <a:ext uri="{FF2B5EF4-FFF2-40B4-BE49-F238E27FC236}">
                <a16:creationId xmlns:a16="http://schemas.microsoft.com/office/drawing/2014/main" id="{EDBD12B3-61FB-994F-87EB-9E686F76F468}"/>
              </a:ext>
            </a:extLst>
          </p:cNvPr>
          <p:cNvSpPr>
            <a:spLocks noGrp="1"/>
          </p:cNvSpPr>
          <p:nvPr>
            <p:ph type="body" sz="quarter" idx="11"/>
          </p:nvPr>
        </p:nvSpPr>
        <p:spPr>
          <a:xfrm>
            <a:off x="2105369" y="3366460"/>
            <a:ext cx="4505548" cy="1041400"/>
          </a:xfrm>
        </p:spPr>
        <p:txBody>
          <a:bodyPr anchor="t"/>
          <a:lstStyle/>
          <a:p>
            <a:r>
              <a:rPr lang="en-US" sz="3200" dirty="0"/>
              <a:t>AI Solutions in Medicine </a:t>
            </a:r>
          </a:p>
          <a:p>
            <a:r>
              <a:rPr lang="en-US" dirty="0">
                <a:latin typeface="Source Sans Pro"/>
                <a:ea typeface="Source Sans Pro"/>
              </a:rPr>
              <a:t>9</a:t>
            </a:r>
            <a:r>
              <a:rPr lang="en-US" baseline="30000" dirty="0">
                <a:latin typeface="Source Sans Pro"/>
                <a:ea typeface="Source Sans Pro"/>
              </a:rPr>
              <a:t>th </a:t>
            </a:r>
            <a:r>
              <a:rPr lang="en-US" dirty="0">
                <a:latin typeface="Source Sans Pro"/>
                <a:ea typeface="Source Sans Pro"/>
              </a:rPr>
              <a:t>March 2019</a:t>
            </a:r>
          </a:p>
        </p:txBody>
      </p:sp>
    </p:spTree>
    <p:extLst>
      <p:ext uri="{BB962C8B-B14F-4D97-AF65-F5344CB8AC3E}">
        <p14:creationId xmlns:p14="http://schemas.microsoft.com/office/powerpoint/2010/main" val="70397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57D90-F386-47BB-B851-D6B2197CF6E6}"/>
              </a:ext>
            </a:extLst>
          </p:cNvPr>
          <p:cNvSpPr>
            <a:spLocks noGrp="1"/>
          </p:cNvSpPr>
          <p:nvPr>
            <p:ph type="ctrTitle"/>
          </p:nvPr>
        </p:nvSpPr>
        <p:spPr>
          <a:xfrm>
            <a:off x="3247631" y="428311"/>
            <a:ext cx="6150893" cy="492443"/>
          </a:xfrm>
        </p:spPr>
        <p:txBody>
          <a:bodyPr wrap="square" lIns="0" tIns="0" rIns="0" bIns="0" anchor="t">
            <a:normAutofit/>
          </a:bodyPr>
          <a:lstStyle/>
          <a:p>
            <a:r>
              <a:rPr lang="en-US">
                <a:latin typeface="Source Sans Pro"/>
                <a:ea typeface="Source Sans Pro"/>
              </a:rPr>
              <a:t>Amin Khatami</a:t>
            </a:r>
            <a:endParaRPr lang="en-US"/>
          </a:p>
        </p:txBody>
      </p:sp>
      <p:sp>
        <p:nvSpPr>
          <p:cNvPr id="3" name="Subtitle 2">
            <a:extLst>
              <a:ext uri="{FF2B5EF4-FFF2-40B4-BE49-F238E27FC236}">
                <a16:creationId xmlns:a16="http://schemas.microsoft.com/office/drawing/2014/main" id="{77CD05C4-1FBB-4F82-BF76-7D65B2ED30C7}"/>
              </a:ext>
            </a:extLst>
          </p:cNvPr>
          <p:cNvSpPr>
            <a:spLocks noGrp="1"/>
          </p:cNvSpPr>
          <p:nvPr>
            <p:ph type="subTitle" idx="4"/>
          </p:nvPr>
        </p:nvSpPr>
        <p:spPr>
          <a:xfrm>
            <a:off x="3267588" y="981479"/>
            <a:ext cx="6130936" cy="276999"/>
          </a:xfrm>
        </p:spPr>
        <p:txBody>
          <a:bodyPr wrap="square" lIns="0" tIns="0" rIns="0" bIns="0" anchor="t">
            <a:normAutofit/>
          </a:bodyPr>
          <a:lstStyle/>
          <a:p>
            <a:r>
              <a:rPr lang="en-US" dirty="0">
                <a:latin typeface="Source Sans Pro"/>
                <a:ea typeface="Source Sans Pro"/>
              </a:rPr>
              <a:t>Senior Data Scientist</a:t>
            </a:r>
            <a:endParaRPr lang="en-US" dirty="0"/>
          </a:p>
        </p:txBody>
      </p:sp>
      <p:sp>
        <p:nvSpPr>
          <p:cNvPr id="4" name="Text Placeholder 3">
            <a:extLst>
              <a:ext uri="{FF2B5EF4-FFF2-40B4-BE49-F238E27FC236}">
                <a16:creationId xmlns:a16="http://schemas.microsoft.com/office/drawing/2014/main" id="{8B455B23-3A42-4CC0-B019-1CF6EB999E1D}"/>
              </a:ext>
            </a:extLst>
          </p:cNvPr>
          <p:cNvSpPr>
            <a:spLocks noGrp="1"/>
          </p:cNvSpPr>
          <p:nvPr>
            <p:ph type="body" sz="quarter" idx="10"/>
          </p:nvPr>
        </p:nvSpPr>
        <p:spPr>
          <a:xfrm>
            <a:off x="3267588" y="1404409"/>
            <a:ext cx="6090167" cy="3431438"/>
          </a:xfrm>
        </p:spPr>
        <p:txBody>
          <a:bodyPr anchor="t">
            <a:normAutofit fontScale="92500" lnSpcReduction="20000"/>
          </a:bodyPr>
          <a:lstStyle/>
          <a:p>
            <a:pPr marL="285750" indent="-285750" algn="l">
              <a:buFont typeface="Arial"/>
              <a:buChar char="•"/>
            </a:pPr>
            <a:r>
              <a:rPr lang="en-US" dirty="0">
                <a:latin typeface="Source Sans Pro"/>
                <a:ea typeface="Source Sans Pro"/>
              </a:rPr>
              <a:t>Honorary Affiliate at Deakin University</a:t>
            </a:r>
            <a:endParaRPr lang="en-US" dirty="0">
              <a:ea typeface="Source Sans Pro" panose="020B0503030403020204" pitchFamily="34" charset="77"/>
            </a:endParaRPr>
          </a:p>
          <a:p>
            <a:pPr marL="285750" indent="-285750" algn="l">
              <a:buFont typeface="Arial"/>
              <a:buChar char="•"/>
            </a:pPr>
            <a:endParaRPr lang="en-US" dirty="0">
              <a:ea typeface="Source Sans Pro"/>
            </a:endParaRPr>
          </a:p>
          <a:p>
            <a:pPr marL="285750" indent="-285750" algn="l">
              <a:buFont typeface="Arial"/>
              <a:buChar char="•"/>
            </a:pPr>
            <a:r>
              <a:rPr lang="en-US" dirty="0">
                <a:latin typeface="Source Sans Pro"/>
                <a:ea typeface="Source Sans Pro"/>
              </a:rPr>
              <a:t>15+ years of Data Science and Mathematical Modelling</a:t>
            </a:r>
          </a:p>
          <a:p>
            <a:pPr marL="285750" indent="-285750" algn="l">
              <a:buFont typeface="Arial"/>
              <a:buChar char="•"/>
            </a:pPr>
            <a:endParaRPr lang="en-US" dirty="0">
              <a:ea typeface="Source Sans Pro"/>
            </a:endParaRPr>
          </a:p>
          <a:p>
            <a:pPr marL="285750" indent="-285750" algn="l">
              <a:buFont typeface="Arial"/>
              <a:buChar char="•"/>
            </a:pPr>
            <a:r>
              <a:rPr lang="en-US" dirty="0">
                <a:latin typeface="Source Sans Pro"/>
                <a:ea typeface="Source Sans Pro"/>
                <a:hlinkClick r:id="rId3"/>
              </a:rPr>
              <a:t>https://www.linkedin.com/in/amin-khatami/</a:t>
            </a:r>
          </a:p>
          <a:p>
            <a:pPr marL="285750" indent="-285750" algn="l">
              <a:buFont typeface="Arial"/>
              <a:buChar char="•"/>
            </a:pPr>
            <a:endParaRPr lang="en-US" dirty="0">
              <a:ea typeface="Source Sans Pro"/>
            </a:endParaRPr>
          </a:p>
          <a:p>
            <a:pPr marL="285750" indent="-285750" algn="l">
              <a:buFont typeface="Arial"/>
              <a:buChar char="•"/>
            </a:pPr>
            <a:endParaRPr lang="en-US" dirty="0">
              <a:ea typeface="Source Sans Pro"/>
            </a:endParaRPr>
          </a:p>
          <a:p>
            <a:pPr marL="285750" indent="-285750" algn="l">
              <a:buFont typeface="Arial"/>
              <a:buChar char="•"/>
            </a:pPr>
            <a:r>
              <a:rPr lang="en-US" dirty="0">
                <a:latin typeface="Source Sans Pro"/>
                <a:ea typeface="Source Sans Pro"/>
              </a:rPr>
              <a:t>PhD in Deep Learning, Computer Vision</a:t>
            </a:r>
          </a:p>
          <a:p>
            <a:pPr marL="285750" indent="-285750" algn="l">
              <a:buFont typeface="Arial"/>
              <a:buChar char="•"/>
            </a:pPr>
            <a:endParaRPr lang="en-US" dirty="0">
              <a:ea typeface="Source Sans Pro"/>
            </a:endParaRPr>
          </a:p>
          <a:p>
            <a:pPr marL="285750" indent="-285750" algn="l">
              <a:buFont typeface="Arial"/>
              <a:buChar char="•"/>
            </a:pPr>
            <a:r>
              <a:rPr lang="en-US" dirty="0" err="1">
                <a:latin typeface="Source Sans Pro"/>
                <a:ea typeface="Source Sans Pro"/>
              </a:rPr>
              <a:t>B@Msc</a:t>
            </a:r>
            <a:r>
              <a:rPr lang="en-US" dirty="0">
                <a:latin typeface="Source Sans Pro"/>
                <a:ea typeface="Source Sans Pro"/>
              </a:rPr>
              <a:t> in Applied Mathematics, Stochastic </a:t>
            </a:r>
            <a:r>
              <a:rPr lang="en-US" dirty="0" err="1">
                <a:latin typeface="Source Sans Pro"/>
                <a:ea typeface="Source Sans Pro"/>
              </a:rPr>
              <a:t>Optimisation</a:t>
            </a:r>
            <a:endParaRPr lang="en-US" dirty="0">
              <a:ea typeface="Source Sans Pro"/>
            </a:endParaRPr>
          </a:p>
          <a:p>
            <a:pPr marL="285750" indent="-285750" algn="l">
              <a:buFont typeface="Arial"/>
              <a:buChar char="•"/>
            </a:pPr>
            <a:endParaRPr lang="en-US" dirty="0">
              <a:ea typeface="Source Sans Pro"/>
            </a:endParaRPr>
          </a:p>
          <a:p>
            <a:pPr marL="285750" indent="-285750">
              <a:buFont typeface="Arial"/>
              <a:buChar char="•"/>
            </a:pPr>
            <a:r>
              <a:rPr lang="en-US" b="1" dirty="0">
                <a:latin typeface="Source Sans Pro"/>
                <a:ea typeface="Source Sans Pro"/>
              </a:rPr>
              <a:t>PhD thesis</a:t>
            </a:r>
            <a:r>
              <a:rPr lang="en-US" dirty="0">
                <a:latin typeface="Source Sans Pro"/>
                <a:ea typeface="Source Sans Pro"/>
              </a:rPr>
              <a:t>: Deep Neural Network </a:t>
            </a:r>
            <a:r>
              <a:rPr lang="en-US" dirty="0" err="1">
                <a:latin typeface="Source Sans Pro"/>
                <a:ea typeface="Source Sans Pro"/>
              </a:rPr>
              <a:t>Generalisation</a:t>
            </a:r>
            <a:r>
              <a:rPr lang="en-US" dirty="0">
                <a:latin typeface="Source Sans Pro"/>
                <a:ea typeface="Source Sans Pro"/>
              </a:rPr>
              <a:t> in Medical Applications</a:t>
            </a:r>
          </a:p>
          <a:p>
            <a:pPr marL="285750" indent="-285750">
              <a:buFont typeface="Arial"/>
              <a:buChar char="•"/>
            </a:pPr>
            <a:endParaRPr lang="en-US" dirty="0">
              <a:latin typeface="Source Sans Pro"/>
              <a:ea typeface="Source Sans Pro"/>
            </a:endParaRPr>
          </a:p>
          <a:p>
            <a:pPr marL="285750" indent="-285750">
              <a:buFont typeface="Arial"/>
              <a:buChar char="•"/>
            </a:pPr>
            <a:r>
              <a:rPr lang="en-US" b="1" dirty="0" err="1">
                <a:latin typeface="Source Sans Pro"/>
                <a:ea typeface="Source Sans Pro"/>
              </a:rPr>
              <a:t>Msc</a:t>
            </a:r>
            <a:r>
              <a:rPr lang="en-US" b="1" dirty="0">
                <a:latin typeface="Source Sans Pro"/>
                <a:ea typeface="Source Sans Pro"/>
              </a:rPr>
              <a:t> thesis</a:t>
            </a:r>
            <a:r>
              <a:rPr lang="en-US" dirty="0">
                <a:latin typeface="Source Sans Pro"/>
                <a:ea typeface="Source Sans Pro"/>
              </a:rPr>
              <a:t>: Neural Network </a:t>
            </a:r>
            <a:r>
              <a:rPr lang="en-US" dirty="0" err="1">
                <a:latin typeface="Source Sans Pro"/>
                <a:ea typeface="Source Sans Pro"/>
              </a:rPr>
              <a:t>Evalutionary</a:t>
            </a:r>
            <a:r>
              <a:rPr lang="en-US" dirty="0">
                <a:latin typeface="Source Sans Pro"/>
                <a:ea typeface="Source Sans Pro"/>
              </a:rPr>
              <a:t> Based Solutions for Dynamic Stochastic </a:t>
            </a:r>
            <a:r>
              <a:rPr lang="en-US" dirty="0" err="1">
                <a:latin typeface="Source Sans Pro"/>
                <a:ea typeface="Source Sans Pro"/>
              </a:rPr>
              <a:t>Optimisation</a:t>
            </a:r>
            <a:r>
              <a:rPr lang="en-US" dirty="0">
                <a:latin typeface="Source Sans Pro"/>
                <a:ea typeface="Source Sans Pro"/>
              </a:rPr>
              <a:t>: New Approach  </a:t>
            </a:r>
          </a:p>
        </p:txBody>
      </p:sp>
      <p:pic>
        <p:nvPicPr>
          <p:cNvPr id="5" name="Picture 5" descr="A person posing for the camera&#10;&#10;Description generated with very high confidence">
            <a:extLst>
              <a:ext uri="{FF2B5EF4-FFF2-40B4-BE49-F238E27FC236}">
                <a16:creationId xmlns:a16="http://schemas.microsoft.com/office/drawing/2014/main" id="{5C5D4879-4AEF-4B4F-BF4D-0911EFFFA367}"/>
              </a:ext>
            </a:extLst>
          </p:cNvPr>
          <p:cNvPicPr>
            <a:picLocks noChangeAspect="1"/>
          </p:cNvPicPr>
          <p:nvPr/>
        </p:nvPicPr>
        <p:blipFill>
          <a:blip r:embed="rId4"/>
          <a:stretch>
            <a:fillRect/>
          </a:stretch>
        </p:blipFill>
        <p:spPr>
          <a:xfrm>
            <a:off x="9791700" y="723900"/>
            <a:ext cx="2082800" cy="2082800"/>
          </a:xfrm>
          <a:prstGeom prst="rect">
            <a:avLst/>
          </a:prstGeom>
        </p:spPr>
      </p:pic>
    </p:spTree>
    <p:extLst>
      <p:ext uri="{BB962C8B-B14F-4D97-AF65-F5344CB8AC3E}">
        <p14:creationId xmlns:p14="http://schemas.microsoft.com/office/powerpoint/2010/main" val="2536039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17A3E3B-D7F0-954E-AD91-44CEAA371B63}"/>
              </a:ext>
            </a:extLst>
          </p:cNvPr>
          <p:cNvSpPr/>
          <p:nvPr/>
        </p:nvSpPr>
        <p:spPr>
          <a:xfrm>
            <a:off x="348342" y="777551"/>
            <a:ext cx="3744686" cy="4883020"/>
          </a:xfrm>
          <a:prstGeom prst="rect">
            <a:avLst/>
          </a:prstGeom>
          <a:solidFill>
            <a:schemeClr val="bg1">
              <a:alpha val="3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6CFE6-0145-C24A-9904-31845ECA46E0}"/>
              </a:ext>
            </a:extLst>
          </p:cNvPr>
          <p:cNvSpPr>
            <a:spLocks noGrp="1"/>
          </p:cNvSpPr>
          <p:nvPr>
            <p:ph type="ctrTitle"/>
          </p:nvPr>
        </p:nvSpPr>
        <p:spPr>
          <a:xfrm>
            <a:off x="545612" y="193890"/>
            <a:ext cx="11436491" cy="492443"/>
          </a:xfrm>
        </p:spPr>
        <p:txBody>
          <a:bodyPr>
            <a:normAutofit/>
          </a:bodyPr>
          <a:lstStyle/>
          <a:p>
            <a:r>
              <a:rPr lang="en-AU" sz="2400"/>
              <a:t>AI &amp; Robotics in Medical Practices </a:t>
            </a:r>
            <a:endParaRPr lang="en-US" sz="2400"/>
          </a:p>
        </p:txBody>
      </p:sp>
      <p:cxnSp>
        <p:nvCxnSpPr>
          <p:cNvPr id="24" name="Straight Connector 23">
            <a:extLst>
              <a:ext uri="{FF2B5EF4-FFF2-40B4-BE49-F238E27FC236}">
                <a16:creationId xmlns:a16="http://schemas.microsoft.com/office/drawing/2014/main" id="{73DB9214-1B59-364A-9E6B-74187950196E}"/>
              </a:ext>
            </a:extLst>
          </p:cNvPr>
          <p:cNvCxnSpPr>
            <a:cxnSpLocks/>
          </p:cNvCxnSpPr>
          <p:nvPr/>
        </p:nvCxnSpPr>
        <p:spPr>
          <a:xfrm>
            <a:off x="359229" y="644843"/>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2F7C18C-99EF-4145-AA13-CFD4D09538C9}"/>
              </a:ext>
            </a:extLst>
          </p:cNvPr>
          <p:cNvPicPr>
            <a:picLocks noChangeAspect="1"/>
          </p:cNvPicPr>
          <p:nvPr/>
        </p:nvPicPr>
        <p:blipFill rotWithShape="1">
          <a:blip r:embed="rId3"/>
          <a:srcRect t="25684"/>
          <a:stretch/>
        </p:blipFill>
        <p:spPr>
          <a:xfrm>
            <a:off x="925285" y="1386451"/>
            <a:ext cx="2503713" cy="1093139"/>
          </a:xfrm>
          <a:prstGeom prst="rect">
            <a:avLst/>
          </a:prstGeom>
        </p:spPr>
      </p:pic>
      <p:pic>
        <p:nvPicPr>
          <p:cNvPr id="4" name="Picture 3">
            <a:extLst>
              <a:ext uri="{FF2B5EF4-FFF2-40B4-BE49-F238E27FC236}">
                <a16:creationId xmlns:a16="http://schemas.microsoft.com/office/drawing/2014/main" id="{EDD84E4A-E95D-6E41-9021-53EAD76832D7}"/>
              </a:ext>
            </a:extLst>
          </p:cNvPr>
          <p:cNvPicPr>
            <a:picLocks noChangeAspect="1"/>
          </p:cNvPicPr>
          <p:nvPr/>
        </p:nvPicPr>
        <p:blipFill rotWithShape="1">
          <a:blip r:embed="rId4"/>
          <a:srcRect t="6793" r="10628" b="21755"/>
          <a:stretch/>
        </p:blipFill>
        <p:spPr>
          <a:xfrm>
            <a:off x="1944984" y="2323297"/>
            <a:ext cx="2048883" cy="1228534"/>
          </a:xfrm>
          <a:prstGeom prst="rect">
            <a:avLst/>
          </a:prstGeom>
        </p:spPr>
      </p:pic>
      <p:pic>
        <p:nvPicPr>
          <p:cNvPr id="5" name="Picture 4">
            <a:extLst>
              <a:ext uri="{FF2B5EF4-FFF2-40B4-BE49-F238E27FC236}">
                <a16:creationId xmlns:a16="http://schemas.microsoft.com/office/drawing/2014/main" id="{56237FD4-FF92-D84B-9DFB-4EFE0312EF43}"/>
              </a:ext>
            </a:extLst>
          </p:cNvPr>
          <p:cNvPicPr>
            <a:picLocks noChangeAspect="1"/>
          </p:cNvPicPr>
          <p:nvPr/>
        </p:nvPicPr>
        <p:blipFill rotWithShape="1">
          <a:blip r:embed="rId5"/>
          <a:srcRect b="42263"/>
          <a:stretch/>
        </p:blipFill>
        <p:spPr>
          <a:xfrm>
            <a:off x="434713" y="1787715"/>
            <a:ext cx="1902800" cy="1071165"/>
          </a:xfrm>
          <a:prstGeom prst="rect">
            <a:avLst/>
          </a:prstGeom>
        </p:spPr>
      </p:pic>
      <p:pic>
        <p:nvPicPr>
          <p:cNvPr id="6" name="Picture 5">
            <a:extLst>
              <a:ext uri="{FF2B5EF4-FFF2-40B4-BE49-F238E27FC236}">
                <a16:creationId xmlns:a16="http://schemas.microsoft.com/office/drawing/2014/main" id="{A41BB64A-B562-8E4A-86EC-2D9FF70F4A20}"/>
              </a:ext>
            </a:extLst>
          </p:cNvPr>
          <p:cNvPicPr>
            <a:picLocks noChangeAspect="1"/>
          </p:cNvPicPr>
          <p:nvPr/>
        </p:nvPicPr>
        <p:blipFill>
          <a:blip r:embed="rId6"/>
          <a:stretch>
            <a:fillRect/>
          </a:stretch>
        </p:blipFill>
        <p:spPr>
          <a:xfrm>
            <a:off x="925285" y="2663244"/>
            <a:ext cx="1701800" cy="1193800"/>
          </a:xfrm>
          <a:prstGeom prst="rect">
            <a:avLst/>
          </a:prstGeom>
        </p:spPr>
      </p:pic>
      <p:sp>
        <p:nvSpPr>
          <p:cNvPr id="30" name="Rectangle 29">
            <a:extLst>
              <a:ext uri="{FF2B5EF4-FFF2-40B4-BE49-F238E27FC236}">
                <a16:creationId xmlns:a16="http://schemas.microsoft.com/office/drawing/2014/main" id="{F5BD9179-16E6-DB4B-87AE-C8CFF71224D9}"/>
              </a:ext>
            </a:extLst>
          </p:cNvPr>
          <p:cNvSpPr/>
          <p:nvPr/>
        </p:nvSpPr>
        <p:spPr>
          <a:xfrm>
            <a:off x="358162" y="4142044"/>
            <a:ext cx="3722914" cy="1508707"/>
          </a:xfrm>
          <a:prstGeom prst="rect">
            <a:avLst/>
          </a:prstGeom>
          <a:solidFill>
            <a:srgbClr val="4A6B8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a:p>
            <a:pPr algn="ctr"/>
            <a:endParaRPr lang="en-US">
              <a:cs typeface="Calibri"/>
            </a:endParaRPr>
          </a:p>
          <a:p>
            <a:pPr algn="ctr"/>
            <a:endParaRPr lang="en-US">
              <a:cs typeface="Calibri"/>
            </a:endParaRPr>
          </a:p>
          <a:p>
            <a:pPr algn="ctr"/>
            <a:r>
              <a:rPr lang="en-US">
                <a:solidFill>
                  <a:schemeClr val="accent2">
                    <a:lumMod val="25000"/>
                  </a:schemeClr>
                </a:solidFill>
                <a:cs typeface="Calibri"/>
              </a:rPr>
              <a:t>Medical Imaging</a:t>
            </a:r>
          </a:p>
          <a:p>
            <a:pPr algn="ctr"/>
            <a:r>
              <a:rPr lang="en-US">
                <a:solidFill>
                  <a:schemeClr val="accent2">
                    <a:lumMod val="25000"/>
                  </a:schemeClr>
                </a:solidFill>
                <a:cs typeface="Calibri"/>
              </a:rPr>
              <a:t>Disease Recognition</a:t>
            </a:r>
          </a:p>
          <a:p>
            <a:pPr algn="ctr"/>
            <a:r>
              <a:rPr lang="en-US">
                <a:solidFill>
                  <a:schemeClr val="accent2">
                    <a:lumMod val="25000"/>
                  </a:schemeClr>
                </a:solidFill>
                <a:cs typeface="Calibri"/>
              </a:rPr>
              <a:t>Discover Anomalous Patterns</a:t>
            </a:r>
          </a:p>
          <a:p>
            <a:pPr algn="ctr"/>
            <a:r>
              <a:rPr lang="en-US" sz="1700">
                <a:solidFill>
                  <a:schemeClr val="accent2">
                    <a:lumMod val="25000"/>
                  </a:schemeClr>
                </a:solidFill>
                <a:cs typeface="Calibri"/>
              </a:rPr>
              <a:t>Content-based Medical Image Retrieval</a:t>
            </a:r>
          </a:p>
          <a:p>
            <a:pPr algn="ctr"/>
            <a:endParaRPr lang="en-US">
              <a:cs typeface="Calibri"/>
            </a:endParaRPr>
          </a:p>
          <a:p>
            <a:pPr algn="ctr"/>
            <a:endParaRPr lang="en-US">
              <a:cs typeface="Calibri"/>
            </a:endParaRPr>
          </a:p>
          <a:p>
            <a:pPr algn="ctr"/>
            <a:endParaRPr lang="en-US">
              <a:cs typeface="Calibri"/>
            </a:endParaRPr>
          </a:p>
        </p:txBody>
      </p:sp>
      <p:sp>
        <p:nvSpPr>
          <p:cNvPr id="33" name="Rectangle 32">
            <a:extLst>
              <a:ext uri="{FF2B5EF4-FFF2-40B4-BE49-F238E27FC236}">
                <a16:creationId xmlns:a16="http://schemas.microsoft.com/office/drawing/2014/main" id="{6AB21038-F18E-C54D-912D-B60ED181ACF1}"/>
              </a:ext>
            </a:extLst>
          </p:cNvPr>
          <p:cNvSpPr/>
          <p:nvPr/>
        </p:nvSpPr>
        <p:spPr>
          <a:xfrm>
            <a:off x="358162" y="778113"/>
            <a:ext cx="3722914" cy="431003"/>
          </a:xfrm>
          <a:prstGeom prst="rect">
            <a:avLst/>
          </a:prstGeom>
          <a:solidFill>
            <a:srgbClr val="4A6B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DECA33E-1ACE-EF43-8845-D61C4125801C}"/>
              </a:ext>
            </a:extLst>
          </p:cNvPr>
          <p:cNvSpPr/>
          <p:nvPr/>
        </p:nvSpPr>
        <p:spPr>
          <a:xfrm>
            <a:off x="1274068" y="815214"/>
            <a:ext cx="1602426" cy="338554"/>
          </a:xfrm>
          <a:prstGeom prst="rect">
            <a:avLst/>
          </a:prstGeom>
        </p:spPr>
        <p:txBody>
          <a:bodyPr wrap="none">
            <a:spAutoFit/>
          </a:bodyPr>
          <a:lstStyle/>
          <a:p>
            <a:r>
              <a:rPr lang="en-AU" sz="1600" b="1">
                <a:solidFill>
                  <a:schemeClr val="bg1"/>
                </a:solidFill>
              </a:rPr>
              <a:t>Medical Imagery</a:t>
            </a:r>
            <a:endParaRPr lang="en-US" sz="1600" b="1">
              <a:solidFill>
                <a:schemeClr val="bg1"/>
              </a:solidFill>
            </a:endParaRPr>
          </a:p>
        </p:txBody>
      </p:sp>
      <p:sp>
        <p:nvSpPr>
          <p:cNvPr id="47" name="Rectangle 46">
            <a:extLst>
              <a:ext uri="{FF2B5EF4-FFF2-40B4-BE49-F238E27FC236}">
                <a16:creationId xmlns:a16="http://schemas.microsoft.com/office/drawing/2014/main" id="{F17F8003-E0F2-4E46-B0F4-79CBF6EF3AAE}"/>
              </a:ext>
            </a:extLst>
          </p:cNvPr>
          <p:cNvSpPr/>
          <p:nvPr/>
        </p:nvSpPr>
        <p:spPr>
          <a:xfrm>
            <a:off x="4232044" y="777551"/>
            <a:ext cx="3744686" cy="4883020"/>
          </a:xfrm>
          <a:prstGeom prst="rect">
            <a:avLst/>
          </a:prstGeom>
          <a:solidFill>
            <a:schemeClr val="bg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8" name="Picture 47">
            <a:extLst>
              <a:ext uri="{FF2B5EF4-FFF2-40B4-BE49-F238E27FC236}">
                <a16:creationId xmlns:a16="http://schemas.microsoft.com/office/drawing/2014/main" id="{349BB6C1-866D-4EE9-9D2A-C3A9640A966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400" t="24287" r="5103"/>
          <a:stretch/>
        </p:blipFill>
        <p:spPr>
          <a:xfrm>
            <a:off x="4604874" y="1413653"/>
            <a:ext cx="2688737" cy="1272419"/>
          </a:xfrm>
          <a:prstGeom prst="rect">
            <a:avLst/>
          </a:prstGeom>
        </p:spPr>
      </p:pic>
      <p:pic>
        <p:nvPicPr>
          <p:cNvPr id="49" name="Picture 48">
            <a:extLst>
              <a:ext uri="{FF2B5EF4-FFF2-40B4-BE49-F238E27FC236}">
                <a16:creationId xmlns:a16="http://schemas.microsoft.com/office/drawing/2014/main" id="{11260F05-6D48-4515-9BDB-9374B59BE72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956" t="9376" r="5949" b="21408"/>
          <a:stretch/>
        </p:blipFill>
        <p:spPr>
          <a:xfrm>
            <a:off x="4339608" y="2716304"/>
            <a:ext cx="1889682" cy="1132481"/>
          </a:xfrm>
          <a:prstGeom prst="rect">
            <a:avLst/>
          </a:prstGeom>
        </p:spPr>
      </p:pic>
      <p:pic>
        <p:nvPicPr>
          <p:cNvPr id="50" name="Picture 49">
            <a:extLst>
              <a:ext uri="{FF2B5EF4-FFF2-40B4-BE49-F238E27FC236}">
                <a16:creationId xmlns:a16="http://schemas.microsoft.com/office/drawing/2014/main" id="{69C88366-4D7E-4079-81B0-BD520A2FD20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8692"/>
          <a:stretch/>
        </p:blipFill>
        <p:spPr>
          <a:xfrm>
            <a:off x="5981575" y="2350499"/>
            <a:ext cx="1910898" cy="1031790"/>
          </a:xfrm>
          <a:prstGeom prst="rect">
            <a:avLst/>
          </a:prstGeom>
        </p:spPr>
      </p:pic>
      <p:sp>
        <p:nvSpPr>
          <p:cNvPr id="51" name="Rectangle 50">
            <a:extLst>
              <a:ext uri="{FF2B5EF4-FFF2-40B4-BE49-F238E27FC236}">
                <a16:creationId xmlns:a16="http://schemas.microsoft.com/office/drawing/2014/main" id="{3400B468-050B-4626-AA5D-C83BD2CE6F37}"/>
              </a:ext>
            </a:extLst>
          </p:cNvPr>
          <p:cNvSpPr/>
          <p:nvPr/>
        </p:nvSpPr>
        <p:spPr>
          <a:xfrm>
            <a:off x="4242930" y="4142042"/>
            <a:ext cx="3722914" cy="1519803"/>
          </a:xfrm>
          <a:prstGeom prst="rect">
            <a:avLst/>
          </a:pr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solidFill>
                  <a:srgbClr val="002060"/>
                </a:solidFill>
                <a:cs typeface="Calibri"/>
              </a:rPr>
              <a:t>Signal Processing</a:t>
            </a:r>
          </a:p>
          <a:p>
            <a:pPr algn="ctr"/>
            <a:r>
              <a:rPr lang="en-US" b="1">
                <a:solidFill>
                  <a:srgbClr val="002060"/>
                </a:solidFill>
                <a:cs typeface="Calibri"/>
              </a:rPr>
              <a:t>Medical Haptics Feedbacks</a:t>
            </a:r>
          </a:p>
          <a:p>
            <a:pPr algn="ctr"/>
            <a:r>
              <a:rPr lang="en-US" sz="1500" b="1">
                <a:solidFill>
                  <a:srgbClr val="002060"/>
                </a:solidFill>
                <a:cs typeface="Calibri"/>
              </a:rPr>
              <a:t>Surgical Robots and Tactile Understanding</a:t>
            </a:r>
            <a:r>
              <a:rPr lang="en-US" b="1">
                <a:solidFill>
                  <a:srgbClr val="002060"/>
                </a:solidFill>
                <a:cs typeface="Calibri"/>
              </a:rPr>
              <a:t> </a:t>
            </a:r>
          </a:p>
        </p:txBody>
      </p:sp>
      <p:sp>
        <p:nvSpPr>
          <p:cNvPr id="52" name="Rectangle 51">
            <a:extLst>
              <a:ext uri="{FF2B5EF4-FFF2-40B4-BE49-F238E27FC236}">
                <a16:creationId xmlns:a16="http://schemas.microsoft.com/office/drawing/2014/main" id="{F0515CDE-20E5-49BD-B06C-555686139B0F}"/>
              </a:ext>
            </a:extLst>
          </p:cNvPr>
          <p:cNvSpPr/>
          <p:nvPr/>
        </p:nvSpPr>
        <p:spPr>
          <a:xfrm>
            <a:off x="4246992" y="776278"/>
            <a:ext cx="3722914" cy="4460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p>
        </p:txBody>
      </p:sp>
      <p:sp>
        <p:nvSpPr>
          <p:cNvPr id="53" name="Rectangle 52">
            <a:extLst>
              <a:ext uri="{FF2B5EF4-FFF2-40B4-BE49-F238E27FC236}">
                <a16:creationId xmlns:a16="http://schemas.microsoft.com/office/drawing/2014/main" id="{E7ED233C-3E72-4A4A-AE5C-E95DD90F2AB6}"/>
              </a:ext>
            </a:extLst>
          </p:cNvPr>
          <p:cNvSpPr/>
          <p:nvPr/>
        </p:nvSpPr>
        <p:spPr>
          <a:xfrm>
            <a:off x="5346455" y="848017"/>
            <a:ext cx="1515864"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600" b="1">
                <a:solidFill>
                  <a:schemeClr val="bg1"/>
                </a:solidFill>
              </a:rPr>
              <a:t>Robotic surgery</a:t>
            </a:r>
            <a:endParaRPr lang="en-US" sz="1600" b="1">
              <a:solidFill>
                <a:schemeClr val="bg1"/>
              </a:solidFill>
            </a:endParaRPr>
          </a:p>
        </p:txBody>
      </p:sp>
      <p:sp>
        <p:nvSpPr>
          <p:cNvPr id="54" name="Rectangle 53">
            <a:extLst>
              <a:ext uri="{FF2B5EF4-FFF2-40B4-BE49-F238E27FC236}">
                <a16:creationId xmlns:a16="http://schemas.microsoft.com/office/drawing/2014/main" id="{6FF08102-C2E1-42BF-94FA-C276A4AA9D3D}"/>
              </a:ext>
            </a:extLst>
          </p:cNvPr>
          <p:cNvSpPr/>
          <p:nvPr/>
        </p:nvSpPr>
        <p:spPr>
          <a:xfrm>
            <a:off x="8091553" y="777551"/>
            <a:ext cx="3744686" cy="4883020"/>
          </a:xfrm>
          <a:prstGeom prst="rect">
            <a:avLst/>
          </a:prstGeom>
          <a:solidFill>
            <a:schemeClr val="bg1">
              <a:alpha val="3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 name="Picture 54">
            <a:extLst>
              <a:ext uri="{FF2B5EF4-FFF2-40B4-BE49-F238E27FC236}">
                <a16:creationId xmlns:a16="http://schemas.microsoft.com/office/drawing/2014/main" id="{76FAF09E-8C62-4C99-8F94-C7E65D4D07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65407" y="1378722"/>
            <a:ext cx="2201650" cy="1455636"/>
          </a:xfrm>
          <a:prstGeom prst="rect">
            <a:avLst/>
          </a:prstGeom>
        </p:spPr>
      </p:pic>
      <p:pic>
        <p:nvPicPr>
          <p:cNvPr id="56" name="Picture 55">
            <a:extLst>
              <a:ext uri="{FF2B5EF4-FFF2-40B4-BE49-F238E27FC236}">
                <a16:creationId xmlns:a16="http://schemas.microsoft.com/office/drawing/2014/main" id="{5C98D80A-69C9-4CB7-BC30-9ED289467C45}"/>
              </a:ext>
            </a:extLst>
          </p:cNvPr>
          <p:cNvPicPr>
            <a:picLocks noChangeAspect="1"/>
          </p:cNvPicPr>
          <p:nvPr/>
        </p:nvPicPr>
        <p:blipFill rotWithShape="1">
          <a:blip r:embed="rId11"/>
          <a:srcRect l="3319"/>
          <a:stretch/>
        </p:blipFill>
        <p:spPr>
          <a:xfrm>
            <a:off x="8180412" y="2323996"/>
            <a:ext cx="1881452" cy="1455636"/>
          </a:xfrm>
          <a:prstGeom prst="rect">
            <a:avLst/>
          </a:prstGeom>
        </p:spPr>
      </p:pic>
      <p:sp>
        <p:nvSpPr>
          <p:cNvPr id="57" name="Rectangle 56">
            <a:extLst>
              <a:ext uri="{FF2B5EF4-FFF2-40B4-BE49-F238E27FC236}">
                <a16:creationId xmlns:a16="http://schemas.microsoft.com/office/drawing/2014/main" id="{050CB5F6-E3C7-4A77-B4AB-8B574B0731A2}"/>
              </a:ext>
            </a:extLst>
          </p:cNvPr>
          <p:cNvSpPr/>
          <p:nvPr/>
        </p:nvSpPr>
        <p:spPr>
          <a:xfrm>
            <a:off x="8079601" y="4142044"/>
            <a:ext cx="3756638" cy="1519802"/>
          </a:xfrm>
          <a:prstGeom prst="rect">
            <a:avLst/>
          </a:prstGeom>
          <a:solidFill>
            <a:schemeClr val="accent6">
              <a:lumMod val="5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accent6">
                    <a:lumMod val="50000"/>
                  </a:schemeClr>
                </a:solidFill>
                <a:cs typeface="Calibri"/>
              </a:rPr>
              <a:t>Signal Processing</a:t>
            </a:r>
          </a:p>
          <a:p>
            <a:pPr algn="ctr"/>
            <a:r>
              <a:rPr lang="en-US" b="1" dirty="0">
                <a:solidFill>
                  <a:schemeClr val="accent6">
                    <a:lumMod val="50000"/>
                  </a:schemeClr>
                </a:solidFill>
                <a:cs typeface="Calibri"/>
              </a:rPr>
              <a:t>Electroencephalogram (EEG)</a:t>
            </a:r>
          </a:p>
          <a:p>
            <a:pPr algn="ctr"/>
            <a:r>
              <a:rPr lang="en-US" b="1" dirty="0">
                <a:solidFill>
                  <a:schemeClr val="accent6">
                    <a:lumMod val="50000"/>
                  </a:schemeClr>
                </a:solidFill>
                <a:cs typeface="Calibri"/>
              </a:rPr>
              <a:t>Genomic Medicine</a:t>
            </a:r>
          </a:p>
        </p:txBody>
      </p:sp>
      <p:sp>
        <p:nvSpPr>
          <p:cNvPr id="58" name="Rectangle 57">
            <a:extLst>
              <a:ext uri="{FF2B5EF4-FFF2-40B4-BE49-F238E27FC236}">
                <a16:creationId xmlns:a16="http://schemas.microsoft.com/office/drawing/2014/main" id="{588A2571-7627-4399-96EE-624133520E38}"/>
              </a:ext>
            </a:extLst>
          </p:cNvPr>
          <p:cNvSpPr/>
          <p:nvPr/>
        </p:nvSpPr>
        <p:spPr>
          <a:xfrm>
            <a:off x="8079601" y="778113"/>
            <a:ext cx="3748325" cy="4310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p>
        </p:txBody>
      </p:sp>
      <p:sp>
        <p:nvSpPr>
          <p:cNvPr id="59" name="Rectangle 58">
            <a:extLst>
              <a:ext uri="{FF2B5EF4-FFF2-40B4-BE49-F238E27FC236}">
                <a16:creationId xmlns:a16="http://schemas.microsoft.com/office/drawing/2014/main" id="{C0CC6451-6862-461F-B0EB-BF0EED6569A3}"/>
              </a:ext>
            </a:extLst>
          </p:cNvPr>
          <p:cNvSpPr/>
          <p:nvPr/>
        </p:nvSpPr>
        <p:spPr>
          <a:xfrm>
            <a:off x="9080263" y="850736"/>
            <a:ext cx="2225738" cy="338554"/>
          </a:xfrm>
          <a:prstGeom prst="rect">
            <a:avLst/>
          </a:prstGeom>
        </p:spPr>
        <p:txBody>
          <a:bodyPr wrap="non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600" b="1">
                <a:solidFill>
                  <a:schemeClr val="bg1"/>
                </a:solidFill>
                <a:cs typeface="Calibri"/>
              </a:rPr>
              <a:t>Biomedical Applications</a:t>
            </a:r>
          </a:p>
        </p:txBody>
      </p:sp>
      <p:pic>
        <p:nvPicPr>
          <p:cNvPr id="60" name="Picture 59">
            <a:extLst>
              <a:ext uri="{FF2B5EF4-FFF2-40B4-BE49-F238E27FC236}">
                <a16:creationId xmlns:a16="http://schemas.microsoft.com/office/drawing/2014/main" id="{D4C864C2-50A5-4D8A-A424-228D61EC2FD3}"/>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2089" t="3328" r="10732" b="1"/>
          <a:stretch/>
        </p:blipFill>
        <p:spPr>
          <a:xfrm>
            <a:off x="9794240" y="2047338"/>
            <a:ext cx="1792705" cy="1315006"/>
          </a:xfrm>
          <a:prstGeom prst="rect">
            <a:avLst/>
          </a:prstGeom>
        </p:spPr>
      </p:pic>
    </p:spTree>
    <p:extLst>
      <p:ext uri="{BB962C8B-B14F-4D97-AF65-F5344CB8AC3E}">
        <p14:creationId xmlns:p14="http://schemas.microsoft.com/office/powerpoint/2010/main" val="406500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CFE6-0145-C24A-9904-31845ECA46E0}"/>
              </a:ext>
            </a:extLst>
          </p:cNvPr>
          <p:cNvSpPr>
            <a:spLocks noGrp="1"/>
          </p:cNvSpPr>
          <p:nvPr>
            <p:ph type="ctrTitle"/>
          </p:nvPr>
        </p:nvSpPr>
        <p:spPr>
          <a:xfrm>
            <a:off x="552436" y="152400"/>
            <a:ext cx="11436491" cy="492443"/>
          </a:xfrm>
        </p:spPr>
        <p:txBody>
          <a:bodyPr>
            <a:normAutofit/>
          </a:bodyPr>
          <a:lstStyle/>
          <a:p>
            <a:r>
              <a:rPr lang="en-AU" sz="2400"/>
              <a:t>Automatic classification systems &amp; X-ray </a:t>
            </a:r>
            <a:r>
              <a:rPr lang="en-US" sz="2400"/>
              <a:t>Image Retrieval</a:t>
            </a:r>
          </a:p>
        </p:txBody>
      </p:sp>
      <p:cxnSp>
        <p:nvCxnSpPr>
          <p:cNvPr id="24" name="Straight Connector 23">
            <a:extLst>
              <a:ext uri="{FF2B5EF4-FFF2-40B4-BE49-F238E27FC236}">
                <a16:creationId xmlns:a16="http://schemas.microsoft.com/office/drawing/2014/main" id="{73DB9214-1B59-364A-9E6B-74187950196E}"/>
              </a:ext>
            </a:extLst>
          </p:cNvPr>
          <p:cNvCxnSpPr>
            <a:cxnSpLocks/>
          </p:cNvCxnSpPr>
          <p:nvPr/>
        </p:nvCxnSpPr>
        <p:spPr>
          <a:xfrm>
            <a:off x="337457" y="644843"/>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EA0680B2-3437-4314-9BDD-E1335A1DC3DB}"/>
              </a:ext>
            </a:extLst>
          </p:cNvPr>
          <p:cNvPicPr>
            <a:picLocks noChangeAspect="1"/>
          </p:cNvPicPr>
          <p:nvPr/>
        </p:nvPicPr>
        <p:blipFill>
          <a:blip r:embed="rId3"/>
          <a:stretch>
            <a:fillRect/>
          </a:stretch>
        </p:blipFill>
        <p:spPr>
          <a:xfrm>
            <a:off x="608297" y="4448715"/>
            <a:ext cx="2189610" cy="1223494"/>
          </a:xfrm>
          <a:prstGeom prst="rect">
            <a:avLst/>
          </a:prstGeom>
        </p:spPr>
      </p:pic>
      <p:sp>
        <p:nvSpPr>
          <p:cNvPr id="8" name="TextBox 7">
            <a:extLst>
              <a:ext uri="{FF2B5EF4-FFF2-40B4-BE49-F238E27FC236}">
                <a16:creationId xmlns:a16="http://schemas.microsoft.com/office/drawing/2014/main" id="{3FF71A47-2995-40E4-A5C4-1BA38C68C8EE}"/>
              </a:ext>
            </a:extLst>
          </p:cNvPr>
          <p:cNvSpPr txBox="1"/>
          <p:nvPr/>
        </p:nvSpPr>
        <p:spPr>
          <a:xfrm>
            <a:off x="4619383" y="1356456"/>
            <a:ext cx="7530118" cy="48013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Challenges:</a:t>
            </a:r>
          </a:p>
          <a:p>
            <a:pPr marL="285750" indent="-285750">
              <a:buFont typeface="Arial"/>
              <a:buChar char="•"/>
            </a:pPr>
            <a:r>
              <a:rPr lang="en-US" dirty="0"/>
              <a:t>Biomedical and healthcare in general "suffering" from </a:t>
            </a:r>
            <a:r>
              <a:rPr lang="en-US" dirty="0" err="1"/>
              <a:t>BigData</a:t>
            </a:r>
            <a:r>
              <a:rPr lang="en-US" dirty="0"/>
              <a:t>. </a:t>
            </a:r>
            <a:endParaRPr lang="en-US" dirty="0">
              <a:cs typeface="Calibri"/>
            </a:endParaRPr>
          </a:p>
          <a:p>
            <a:pPr marL="285750" indent="-285750">
              <a:buFont typeface="Arial"/>
              <a:buChar char="•"/>
            </a:pPr>
            <a:r>
              <a:rPr lang="en-US" dirty="0"/>
              <a:t>Labelled Data is another challenge </a:t>
            </a:r>
            <a:endParaRPr lang="en-US" dirty="0">
              <a:cs typeface="Calibri"/>
            </a:endParaRPr>
          </a:p>
          <a:p>
            <a:pPr marL="285750" indent="-285750">
              <a:buFont typeface="Arial"/>
              <a:buChar char="•"/>
            </a:pPr>
            <a:r>
              <a:rPr lang="en-US" dirty="0">
                <a:cs typeface="Calibri"/>
              </a:rPr>
              <a:t>Thousands and thousands of specimens in large physical archives</a:t>
            </a:r>
          </a:p>
          <a:p>
            <a:pPr marL="285750" indent="-285750">
              <a:buFont typeface="Arial"/>
              <a:buChar char="•"/>
            </a:pPr>
            <a:r>
              <a:rPr lang="en-US" dirty="0">
                <a:cs typeface="Calibri"/>
              </a:rPr>
              <a:t>Need to be converted to </a:t>
            </a:r>
            <a:r>
              <a:rPr lang="en-US" b="1" dirty="0">
                <a:cs typeface="Calibri"/>
              </a:rPr>
              <a:t>digital pathology</a:t>
            </a:r>
            <a:endParaRPr lang="en-US" dirty="0">
              <a:cs typeface="Calibri"/>
            </a:endParaRPr>
          </a:p>
          <a:p>
            <a:r>
              <a:rPr lang="en-US" b="1" dirty="0">
                <a:cs typeface="Calibri"/>
              </a:rPr>
              <a:t>Solutions:</a:t>
            </a:r>
            <a:endParaRPr lang="en-US" dirty="0"/>
          </a:p>
          <a:p>
            <a:pPr marL="285750" indent="-285750">
              <a:buFont typeface="Arial"/>
              <a:buChar char="•"/>
            </a:pPr>
            <a:r>
              <a:rPr lang="en-US" dirty="0">
                <a:cs typeface="Calibri"/>
              </a:rPr>
              <a:t>Digital format opens new horizons for diagnosis in medicine by Capturing the tissue characteristics in digital formats </a:t>
            </a:r>
          </a:p>
          <a:p>
            <a:pPr marL="285750" indent="-285750">
              <a:buFont typeface="Arial"/>
              <a:buChar char="•"/>
            </a:pPr>
            <a:r>
              <a:rPr lang="en-US" dirty="0">
                <a:cs typeface="Calibri"/>
              </a:rPr>
              <a:t>This will be a relief for many hospitals with limited space.</a:t>
            </a:r>
          </a:p>
          <a:p>
            <a:pPr marL="285750" indent="-285750">
              <a:buFont typeface="Arial"/>
              <a:buChar char="•"/>
            </a:pPr>
            <a:r>
              <a:rPr lang="en-US" dirty="0">
                <a:cs typeface="Calibri"/>
              </a:rPr>
              <a:t>Many solutions based on classification, segmentation, and retrieval </a:t>
            </a:r>
          </a:p>
          <a:p>
            <a:pPr marL="285750" indent="-285750">
              <a:buFont typeface="Arial"/>
              <a:buChar char="•"/>
            </a:pPr>
            <a:r>
              <a:rPr lang="en-US" b="1" dirty="0">
                <a:cs typeface="Calibri"/>
              </a:rPr>
              <a:t>Acquiring</a:t>
            </a:r>
            <a:r>
              <a:rPr lang="en-US" dirty="0">
                <a:cs typeface="Calibri"/>
              </a:rPr>
              <a:t> an image from the specimen enables more systematic analysis, collaborations possibilities and, last but not least, the computer-aided diagnosis for pathology, arguable the final frontier of vision-based disease diagnosis.</a:t>
            </a:r>
          </a:p>
          <a:p>
            <a:pPr marL="285750" indent="-285750">
              <a:buFont typeface="Arial"/>
              <a:buChar char="•"/>
            </a:pPr>
            <a:r>
              <a:rPr lang="en-US" dirty="0">
                <a:cs typeface="Calibri"/>
              </a:rPr>
              <a:t>Health care Atlas automation</a:t>
            </a:r>
          </a:p>
          <a:p>
            <a:endParaRPr lang="en-US" dirty="0">
              <a:cs typeface="Calibri"/>
            </a:endParaRPr>
          </a:p>
          <a:p>
            <a:endParaRPr lang="en-US" dirty="0">
              <a:cs typeface="Calibri"/>
            </a:endParaRPr>
          </a:p>
        </p:txBody>
      </p:sp>
      <p:pic>
        <p:nvPicPr>
          <p:cNvPr id="9" name="Picture 9" descr="A screenshot of a cell phone&#10;&#10;Description generated with high confidence">
            <a:extLst>
              <a:ext uri="{FF2B5EF4-FFF2-40B4-BE49-F238E27FC236}">
                <a16:creationId xmlns:a16="http://schemas.microsoft.com/office/drawing/2014/main" id="{25F59311-B9D9-4C5B-93EB-C1A95421B799}"/>
              </a:ext>
            </a:extLst>
          </p:cNvPr>
          <p:cNvPicPr>
            <a:picLocks noChangeAspect="1"/>
          </p:cNvPicPr>
          <p:nvPr/>
        </p:nvPicPr>
        <p:blipFill rotWithShape="1">
          <a:blip r:embed="rId4"/>
          <a:srcRect l="2469" t="4949" r="-247" b="9556"/>
          <a:stretch/>
        </p:blipFill>
        <p:spPr>
          <a:xfrm>
            <a:off x="184963" y="1108162"/>
            <a:ext cx="4325819" cy="2739276"/>
          </a:xfrm>
          <a:prstGeom prst="rect">
            <a:avLst/>
          </a:prstGeom>
        </p:spPr>
      </p:pic>
      <p:pic>
        <p:nvPicPr>
          <p:cNvPr id="11" name="Picture 11">
            <a:extLst>
              <a:ext uri="{FF2B5EF4-FFF2-40B4-BE49-F238E27FC236}">
                <a16:creationId xmlns:a16="http://schemas.microsoft.com/office/drawing/2014/main" id="{67A1A8E1-0138-4EC1-82C9-C43BC39DEE0B}"/>
              </a:ext>
            </a:extLst>
          </p:cNvPr>
          <p:cNvPicPr>
            <a:picLocks noChangeAspect="1"/>
          </p:cNvPicPr>
          <p:nvPr/>
        </p:nvPicPr>
        <p:blipFill>
          <a:blip r:embed="rId5"/>
          <a:stretch>
            <a:fillRect/>
          </a:stretch>
        </p:blipFill>
        <p:spPr>
          <a:xfrm>
            <a:off x="9035887" y="853038"/>
            <a:ext cx="2743200" cy="697153"/>
          </a:xfrm>
          <a:prstGeom prst="rect">
            <a:avLst/>
          </a:prstGeom>
        </p:spPr>
      </p:pic>
    </p:spTree>
    <p:extLst>
      <p:ext uri="{BB962C8B-B14F-4D97-AF65-F5344CB8AC3E}">
        <p14:creationId xmlns:p14="http://schemas.microsoft.com/office/powerpoint/2010/main" val="2889932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CFE6-0145-C24A-9904-31845ECA46E0}"/>
              </a:ext>
            </a:extLst>
          </p:cNvPr>
          <p:cNvSpPr>
            <a:spLocks noGrp="1"/>
          </p:cNvSpPr>
          <p:nvPr>
            <p:ph type="ctrTitle"/>
          </p:nvPr>
        </p:nvSpPr>
        <p:spPr>
          <a:xfrm>
            <a:off x="552436" y="152400"/>
            <a:ext cx="11436491" cy="492443"/>
          </a:xfrm>
        </p:spPr>
        <p:txBody>
          <a:bodyPr>
            <a:normAutofit/>
          </a:bodyPr>
          <a:lstStyle/>
          <a:p>
            <a:r>
              <a:rPr lang="en-AU" sz="2400"/>
              <a:t>Automatic classification systems &amp; X-ray </a:t>
            </a:r>
            <a:r>
              <a:rPr lang="en-US" sz="2400"/>
              <a:t>Image Retrieval</a:t>
            </a:r>
          </a:p>
        </p:txBody>
      </p:sp>
      <p:pic>
        <p:nvPicPr>
          <p:cNvPr id="21" name="Picture 20">
            <a:extLst>
              <a:ext uri="{FF2B5EF4-FFF2-40B4-BE49-F238E27FC236}">
                <a16:creationId xmlns:a16="http://schemas.microsoft.com/office/drawing/2014/main" id="{420AC477-32D1-4043-B372-F9F1FA54A4E5}"/>
              </a:ext>
            </a:extLst>
          </p:cNvPr>
          <p:cNvPicPr>
            <a:picLocks noChangeAspect="1"/>
          </p:cNvPicPr>
          <p:nvPr/>
        </p:nvPicPr>
        <p:blipFill>
          <a:blip r:embed="rId3"/>
          <a:stretch>
            <a:fillRect/>
          </a:stretch>
        </p:blipFill>
        <p:spPr>
          <a:xfrm>
            <a:off x="571974" y="1440938"/>
            <a:ext cx="2771827" cy="4370214"/>
          </a:xfrm>
          <a:prstGeom prst="rect">
            <a:avLst/>
          </a:prstGeom>
        </p:spPr>
      </p:pic>
      <p:pic>
        <p:nvPicPr>
          <p:cNvPr id="23" name="Picture 22">
            <a:extLst>
              <a:ext uri="{FF2B5EF4-FFF2-40B4-BE49-F238E27FC236}">
                <a16:creationId xmlns:a16="http://schemas.microsoft.com/office/drawing/2014/main" id="{EC3A8B1D-277D-994C-BCC5-86441A4F51F0}"/>
              </a:ext>
            </a:extLst>
          </p:cNvPr>
          <p:cNvPicPr>
            <a:picLocks noChangeAspect="1"/>
          </p:cNvPicPr>
          <p:nvPr/>
        </p:nvPicPr>
        <p:blipFill>
          <a:blip r:embed="rId4"/>
          <a:stretch>
            <a:fillRect/>
          </a:stretch>
        </p:blipFill>
        <p:spPr>
          <a:xfrm>
            <a:off x="5094638" y="1095759"/>
            <a:ext cx="6039780" cy="3154743"/>
          </a:xfrm>
          <a:prstGeom prst="rect">
            <a:avLst/>
          </a:prstGeom>
        </p:spPr>
      </p:pic>
      <p:cxnSp>
        <p:nvCxnSpPr>
          <p:cNvPr id="24" name="Straight Connector 23">
            <a:extLst>
              <a:ext uri="{FF2B5EF4-FFF2-40B4-BE49-F238E27FC236}">
                <a16:creationId xmlns:a16="http://schemas.microsoft.com/office/drawing/2014/main" id="{73DB9214-1B59-364A-9E6B-74187950196E}"/>
              </a:ext>
            </a:extLst>
          </p:cNvPr>
          <p:cNvCxnSpPr>
            <a:cxnSpLocks/>
          </p:cNvCxnSpPr>
          <p:nvPr/>
        </p:nvCxnSpPr>
        <p:spPr>
          <a:xfrm>
            <a:off x="337457" y="644843"/>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09E1583-7623-4C94-95A5-83E0B22B5F3C}"/>
              </a:ext>
            </a:extLst>
          </p:cNvPr>
          <p:cNvSpPr txBox="1"/>
          <p:nvPr/>
        </p:nvSpPr>
        <p:spPr>
          <a:xfrm>
            <a:off x="5291016" y="4255477"/>
            <a:ext cx="6787661"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Our Approaches, computer-aided diagnosis techniques</a:t>
            </a:r>
          </a:p>
          <a:p>
            <a:pPr marL="285750" indent="-285750">
              <a:buFont typeface="Arial"/>
              <a:buChar char="•"/>
            </a:pPr>
            <a:r>
              <a:rPr lang="en-US" dirty="0">
                <a:cs typeface="Calibri"/>
              </a:rPr>
              <a:t>Unsupervised and Supervised Techniques</a:t>
            </a:r>
          </a:p>
          <a:p>
            <a:pPr marL="285750" indent="-285750">
              <a:buFont typeface="Arial"/>
              <a:buChar char="•"/>
            </a:pPr>
            <a:r>
              <a:rPr lang="en-US" dirty="0">
                <a:cs typeface="Calibri"/>
              </a:rPr>
              <a:t>Combination of Deep Learning and traditional ML</a:t>
            </a:r>
            <a:endParaRPr lang="en-US" dirty="0"/>
          </a:p>
          <a:p>
            <a:pPr marL="285750" indent="-285750">
              <a:buFont typeface="Arial"/>
              <a:buChar char="•"/>
            </a:pPr>
            <a:r>
              <a:rPr lang="en-US" dirty="0"/>
              <a:t>Content-Based Image Retrieval and </a:t>
            </a:r>
            <a:r>
              <a:rPr lang="en-US" b="1" dirty="0"/>
              <a:t>BARCODE</a:t>
            </a:r>
          </a:p>
          <a:p>
            <a:pPr marL="285750" indent="-285750">
              <a:buFont typeface="Arial"/>
              <a:buChar char="•"/>
            </a:pPr>
            <a:r>
              <a:rPr lang="en-US" b="1" dirty="0">
                <a:cs typeface="Calibri"/>
              </a:rPr>
              <a:t>Binary Tags </a:t>
            </a:r>
            <a:r>
              <a:rPr lang="en-US" dirty="0">
                <a:cs typeface="Calibri"/>
              </a:rPr>
              <a:t>for Big Image Data</a:t>
            </a:r>
          </a:p>
        </p:txBody>
      </p:sp>
      <p:pic>
        <p:nvPicPr>
          <p:cNvPr id="5" name="Picture 6" descr="A close up of a sign&#10;&#10;Description generated with very high confidence">
            <a:extLst>
              <a:ext uri="{FF2B5EF4-FFF2-40B4-BE49-F238E27FC236}">
                <a16:creationId xmlns:a16="http://schemas.microsoft.com/office/drawing/2014/main" id="{32567209-6ACF-499B-B464-96F7BFD06B66}"/>
              </a:ext>
            </a:extLst>
          </p:cNvPr>
          <p:cNvPicPr>
            <a:picLocks noChangeAspect="1"/>
          </p:cNvPicPr>
          <p:nvPr/>
        </p:nvPicPr>
        <p:blipFill>
          <a:blip r:embed="rId5"/>
          <a:stretch>
            <a:fillRect/>
          </a:stretch>
        </p:blipFill>
        <p:spPr>
          <a:xfrm>
            <a:off x="3728793" y="965322"/>
            <a:ext cx="1328208" cy="4842689"/>
          </a:xfrm>
          <a:prstGeom prst="rect">
            <a:avLst/>
          </a:prstGeom>
        </p:spPr>
      </p:pic>
      <p:pic>
        <p:nvPicPr>
          <p:cNvPr id="8" name="Picture 8" descr="A picture containing X-ray film&#10;&#10;Description generated with high confidence">
            <a:extLst>
              <a:ext uri="{FF2B5EF4-FFF2-40B4-BE49-F238E27FC236}">
                <a16:creationId xmlns:a16="http://schemas.microsoft.com/office/drawing/2014/main" id="{30CCDF7F-D25E-47CB-AF49-D0E325D5D588}"/>
              </a:ext>
            </a:extLst>
          </p:cNvPr>
          <p:cNvPicPr>
            <a:picLocks noChangeAspect="1"/>
          </p:cNvPicPr>
          <p:nvPr/>
        </p:nvPicPr>
        <p:blipFill>
          <a:blip r:embed="rId6"/>
          <a:stretch>
            <a:fillRect/>
          </a:stretch>
        </p:blipFill>
        <p:spPr>
          <a:xfrm>
            <a:off x="510605" y="672882"/>
            <a:ext cx="2743200" cy="731827"/>
          </a:xfrm>
          <a:prstGeom prst="rect">
            <a:avLst/>
          </a:prstGeom>
        </p:spPr>
      </p:pic>
    </p:spTree>
    <p:extLst>
      <p:ext uri="{BB962C8B-B14F-4D97-AF65-F5344CB8AC3E}">
        <p14:creationId xmlns:p14="http://schemas.microsoft.com/office/powerpoint/2010/main" val="715524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5A00C20-E6C3-254E-A171-72F1119AC54F}"/>
              </a:ext>
            </a:extLst>
          </p:cNvPr>
          <p:cNvPicPr>
            <a:picLocks noChangeAspect="1"/>
          </p:cNvPicPr>
          <p:nvPr/>
        </p:nvPicPr>
        <p:blipFill>
          <a:blip r:embed="rId3"/>
          <a:stretch>
            <a:fillRect/>
          </a:stretch>
        </p:blipFill>
        <p:spPr>
          <a:xfrm>
            <a:off x="6170870" y="1052224"/>
            <a:ext cx="5645460" cy="1878359"/>
          </a:xfrm>
          <a:prstGeom prst="rect">
            <a:avLst/>
          </a:prstGeom>
          <a:ln>
            <a:solidFill>
              <a:schemeClr val="bg1">
                <a:lumMod val="65000"/>
              </a:schemeClr>
            </a:solidFill>
          </a:ln>
        </p:spPr>
      </p:pic>
      <p:pic>
        <p:nvPicPr>
          <p:cNvPr id="16" name="Content Placeholder 3">
            <a:extLst>
              <a:ext uri="{FF2B5EF4-FFF2-40B4-BE49-F238E27FC236}">
                <a16:creationId xmlns:a16="http://schemas.microsoft.com/office/drawing/2014/main" id="{2D4A3D57-FCD3-BC46-B8FC-AD8EB497F069}"/>
              </a:ext>
            </a:extLst>
          </p:cNvPr>
          <p:cNvPicPr>
            <a:picLocks noChangeAspect="1"/>
          </p:cNvPicPr>
          <p:nvPr/>
        </p:nvPicPr>
        <p:blipFill rotWithShape="1">
          <a:blip r:embed="rId4">
            <a:extLst>
              <a:ext uri="{28A0092B-C50C-407E-A947-70E740481C1C}">
                <a14:useLocalDpi xmlns:a14="http://schemas.microsoft.com/office/drawing/2010/main" val="0"/>
              </a:ext>
            </a:extLst>
          </a:blip>
          <a:srcRect l="4424" t="4894" r="7105" b="21795"/>
          <a:stretch/>
        </p:blipFill>
        <p:spPr bwMode="auto">
          <a:xfrm>
            <a:off x="3386640" y="1257309"/>
            <a:ext cx="2773285" cy="1465879"/>
          </a:xfrm>
          <a:prstGeom prst="rect">
            <a:avLst/>
          </a:prstGeom>
          <a:noFill/>
          <a:ln w="19050">
            <a:solidFill>
              <a:schemeClr val="bg1">
                <a:lumMod val="65000"/>
              </a:schemeClr>
            </a:solidFill>
            <a:miter lim="800000"/>
            <a:headEnd/>
            <a:tailEnd/>
          </a:ln>
        </p:spPr>
      </p:pic>
      <p:sp>
        <p:nvSpPr>
          <p:cNvPr id="17" name="Rectangle 16">
            <a:extLst>
              <a:ext uri="{FF2B5EF4-FFF2-40B4-BE49-F238E27FC236}">
                <a16:creationId xmlns:a16="http://schemas.microsoft.com/office/drawing/2014/main" id="{E245F826-C7CA-0640-BF6C-A83837388297}"/>
              </a:ext>
            </a:extLst>
          </p:cNvPr>
          <p:cNvSpPr/>
          <p:nvPr/>
        </p:nvSpPr>
        <p:spPr>
          <a:xfrm>
            <a:off x="7603177" y="713670"/>
            <a:ext cx="2770695" cy="338554"/>
          </a:xfrm>
          <a:prstGeom prst="rect">
            <a:avLst/>
          </a:prstGeom>
        </p:spPr>
        <p:txBody>
          <a:bodyPr wrap="none">
            <a:spAutoFit/>
          </a:bodyPr>
          <a:lstStyle/>
          <a:p>
            <a:r>
              <a:rPr lang="en-AU" sz="1600" b="1"/>
              <a:t>Convolutional Neural Network</a:t>
            </a:r>
          </a:p>
        </p:txBody>
      </p:sp>
      <p:pic>
        <p:nvPicPr>
          <p:cNvPr id="18" name="Picture 17">
            <a:extLst>
              <a:ext uri="{FF2B5EF4-FFF2-40B4-BE49-F238E27FC236}">
                <a16:creationId xmlns:a16="http://schemas.microsoft.com/office/drawing/2014/main" id="{9000EBDC-F356-BA48-B4EF-E9F402AA8FEF}"/>
              </a:ext>
            </a:extLst>
          </p:cNvPr>
          <p:cNvPicPr>
            <a:picLocks noChangeAspect="1"/>
          </p:cNvPicPr>
          <p:nvPr/>
        </p:nvPicPr>
        <p:blipFill>
          <a:blip r:embed="rId5"/>
          <a:stretch>
            <a:fillRect/>
          </a:stretch>
        </p:blipFill>
        <p:spPr>
          <a:xfrm>
            <a:off x="3670143" y="3354023"/>
            <a:ext cx="2489782" cy="2437731"/>
          </a:xfrm>
          <a:prstGeom prst="rect">
            <a:avLst/>
          </a:prstGeom>
          <a:ln>
            <a:solidFill>
              <a:schemeClr val="bg1">
                <a:lumMod val="65000"/>
              </a:schemeClr>
            </a:solidFill>
          </a:ln>
        </p:spPr>
      </p:pic>
      <p:sp>
        <p:nvSpPr>
          <p:cNvPr id="19" name="Rectangle 18">
            <a:extLst>
              <a:ext uri="{FF2B5EF4-FFF2-40B4-BE49-F238E27FC236}">
                <a16:creationId xmlns:a16="http://schemas.microsoft.com/office/drawing/2014/main" id="{17706B3D-22D6-8E49-944A-508D42A481B7}"/>
              </a:ext>
            </a:extLst>
          </p:cNvPr>
          <p:cNvSpPr/>
          <p:nvPr/>
        </p:nvSpPr>
        <p:spPr>
          <a:xfrm>
            <a:off x="6315665" y="3154272"/>
            <a:ext cx="5270733" cy="400110"/>
          </a:xfrm>
          <a:prstGeom prst="rect">
            <a:avLst/>
          </a:prstGeom>
        </p:spPr>
        <p:txBody>
          <a:bodyPr wrap="square">
            <a:spAutoFit/>
          </a:bodyPr>
          <a:lstStyle/>
          <a:p>
            <a:r>
              <a:rPr lang="en-AU" sz="2000">
                <a:ea typeface="ヒラギノ角ゴ Pro W3" pitchFamily="-108" charset="-128"/>
              </a:rPr>
              <a:t>Colour-shape based foreground object detection </a:t>
            </a:r>
          </a:p>
        </p:txBody>
      </p:sp>
      <p:pic>
        <p:nvPicPr>
          <p:cNvPr id="20" name="Picture 19">
            <a:extLst>
              <a:ext uri="{FF2B5EF4-FFF2-40B4-BE49-F238E27FC236}">
                <a16:creationId xmlns:a16="http://schemas.microsoft.com/office/drawing/2014/main" id="{4AA39C42-7C6B-2148-8BAF-03C5CDC35B27}"/>
              </a:ext>
            </a:extLst>
          </p:cNvPr>
          <p:cNvPicPr>
            <a:picLocks noChangeAspect="1"/>
          </p:cNvPicPr>
          <p:nvPr/>
        </p:nvPicPr>
        <p:blipFill rotWithShape="1">
          <a:blip r:embed="rId6"/>
          <a:srcRect l="9669" t="8217" r="-177" b="17303"/>
          <a:stretch/>
        </p:blipFill>
        <p:spPr>
          <a:xfrm>
            <a:off x="6168458" y="3556005"/>
            <a:ext cx="5650706" cy="1019000"/>
          </a:xfrm>
          <a:prstGeom prst="rect">
            <a:avLst/>
          </a:prstGeom>
          <a:ln>
            <a:solidFill>
              <a:schemeClr val="bg1">
                <a:lumMod val="65000"/>
              </a:schemeClr>
            </a:solidFill>
          </a:ln>
        </p:spPr>
      </p:pic>
      <p:cxnSp>
        <p:nvCxnSpPr>
          <p:cNvPr id="9" name="Straight Connector 8">
            <a:extLst>
              <a:ext uri="{FF2B5EF4-FFF2-40B4-BE49-F238E27FC236}">
                <a16:creationId xmlns:a16="http://schemas.microsoft.com/office/drawing/2014/main" id="{215A20E2-986C-CC44-A70F-3979BCF8404D}"/>
              </a:ext>
            </a:extLst>
          </p:cNvPr>
          <p:cNvCxnSpPr>
            <a:cxnSpLocks/>
          </p:cNvCxnSpPr>
          <p:nvPr/>
        </p:nvCxnSpPr>
        <p:spPr>
          <a:xfrm>
            <a:off x="348343" y="644843"/>
            <a:ext cx="1150899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1E14350-20A5-6444-8782-15E6EF572127}"/>
              </a:ext>
            </a:extLst>
          </p:cNvPr>
          <p:cNvSpPr>
            <a:spLocks noGrp="1"/>
          </p:cNvSpPr>
          <p:nvPr>
            <p:ph type="ctrTitle"/>
          </p:nvPr>
        </p:nvSpPr>
        <p:spPr>
          <a:xfrm>
            <a:off x="552436" y="152400"/>
            <a:ext cx="11436491" cy="492443"/>
          </a:xfrm>
        </p:spPr>
        <p:txBody>
          <a:bodyPr wrap="square" lIns="0" tIns="0" rIns="0" bIns="0" anchor="t">
            <a:normAutofit/>
          </a:bodyPr>
          <a:lstStyle/>
          <a:p>
            <a:r>
              <a:rPr lang="en-AU" sz="2400">
                <a:latin typeface="Source Sans Pro"/>
                <a:ea typeface="Source Sans Pro"/>
              </a:rPr>
              <a:t>Automatic classification systems – Colour Features &amp; Contents </a:t>
            </a:r>
            <a:endParaRPr lang="en-US" sz="2400"/>
          </a:p>
        </p:txBody>
      </p:sp>
      <p:sp>
        <p:nvSpPr>
          <p:cNvPr id="2" name="TextBox 1">
            <a:extLst>
              <a:ext uri="{FF2B5EF4-FFF2-40B4-BE49-F238E27FC236}">
                <a16:creationId xmlns:a16="http://schemas.microsoft.com/office/drawing/2014/main" id="{4293F6F8-5267-40B1-8A3E-EC65F35F3226}"/>
              </a:ext>
            </a:extLst>
          </p:cNvPr>
          <p:cNvSpPr txBox="1"/>
          <p:nvPr/>
        </p:nvSpPr>
        <p:spPr>
          <a:xfrm>
            <a:off x="197991" y="1331220"/>
            <a:ext cx="312094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Classification</a:t>
            </a:r>
            <a:r>
              <a:rPr lang="en-US"/>
              <a:t> </a:t>
            </a:r>
            <a:endParaRPr lang="en-US">
              <a:cs typeface="Calibri"/>
            </a:endParaRPr>
          </a:p>
        </p:txBody>
      </p:sp>
      <p:pic>
        <p:nvPicPr>
          <p:cNvPr id="3" name="Picture 3" descr="A screenshot of a cell phone&#10;&#10;Description generated with very high confidence">
            <a:extLst>
              <a:ext uri="{FF2B5EF4-FFF2-40B4-BE49-F238E27FC236}">
                <a16:creationId xmlns:a16="http://schemas.microsoft.com/office/drawing/2014/main" id="{F9D47D10-F341-4AFE-96A0-0BBDEE4DF9E7}"/>
              </a:ext>
            </a:extLst>
          </p:cNvPr>
          <p:cNvPicPr>
            <a:picLocks noChangeAspect="1"/>
          </p:cNvPicPr>
          <p:nvPr/>
        </p:nvPicPr>
        <p:blipFill>
          <a:blip r:embed="rId7"/>
          <a:stretch>
            <a:fillRect/>
          </a:stretch>
        </p:blipFill>
        <p:spPr>
          <a:xfrm>
            <a:off x="6235374" y="5072097"/>
            <a:ext cx="5419969" cy="862473"/>
          </a:xfrm>
          <a:prstGeom prst="rect">
            <a:avLst/>
          </a:prstGeom>
        </p:spPr>
      </p:pic>
      <p:sp>
        <p:nvSpPr>
          <p:cNvPr id="12" name="Rectangle 11">
            <a:extLst>
              <a:ext uri="{FF2B5EF4-FFF2-40B4-BE49-F238E27FC236}">
                <a16:creationId xmlns:a16="http://schemas.microsoft.com/office/drawing/2014/main" id="{BC1EE2AA-1789-4964-B491-05EB16C04B9C}"/>
              </a:ext>
            </a:extLst>
          </p:cNvPr>
          <p:cNvSpPr/>
          <p:nvPr/>
        </p:nvSpPr>
        <p:spPr>
          <a:xfrm>
            <a:off x="6304856" y="4786356"/>
            <a:ext cx="5270733" cy="400110"/>
          </a:xfrm>
          <a:prstGeom prst="rect">
            <a:avLst/>
          </a:prstGeom>
        </p:spPr>
        <p:txBody>
          <a:bodyPr wrap="square" anchor="t">
            <a:spAutoFit/>
          </a:bodyPr>
          <a:lstStyle/>
          <a:p>
            <a:r>
              <a:rPr lang="en-AU" sz="2000">
                <a:ea typeface="ヒラギノ角ゴ Pro W3"/>
              </a:rPr>
              <a:t>Colour Space to segment ROI detection </a:t>
            </a:r>
            <a:endParaRPr lang="en-AU" sz="2000">
              <a:ea typeface="ヒラギノ角ゴ Pro W3" pitchFamily="-108" charset="-128"/>
            </a:endParaRPr>
          </a:p>
        </p:txBody>
      </p:sp>
      <p:sp>
        <p:nvSpPr>
          <p:cNvPr id="4" name="TextBox 3">
            <a:extLst>
              <a:ext uri="{FF2B5EF4-FFF2-40B4-BE49-F238E27FC236}">
                <a16:creationId xmlns:a16="http://schemas.microsoft.com/office/drawing/2014/main" id="{9F20F8FA-5091-436F-8954-C727BFA9AC77}"/>
              </a:ext>
            </a:extLst>
          </p:cNvPr>
          <p:cNvSpPr txBox="1"/>
          <p:nvPr/>
        </p:nvSpPr>
        <p:spPr>
          <a:xfrm>
            <a:off x="136189" y="4135336"/>
            <a:ext cx="334847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Classification and  Segmentation</a:t>
            </a:r>
            <a:r>
              <a:rPr lang="en-US" b="1">
                <a:cs typeface="Calibri"/>
              </a:rPr>
              <a:t>​</a:t>
            </a:r>
            <a:endParaRPr lang="en-US" b="1"/>
          </a:p>
        </p:txBody>
      </p:sp>
    </p:spTree>
    <p:extLst>
      <p:ext uri="{BB962C8B-B14F-4D97-AF65-F5344CB8AC3E}">
        <p14:creationId xmlns:p14="http://schemas.microsoft.com/office/powerpoint/2010/main" val="3970009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15A20E2-986C-CC44-A70F-3979BCF8404D}"/>
              </a:ext>
            </a:extLst>
          </p:cNvPr>
          <p:cNvCxnSpPr>
            <a:cxnSpLocks/>
          </p:cNvCxnSpPr>
          <p:nvPr/>
        </p:nvCxnSpPr>
        <p:spPr>
          <a:xfrm>
            <a:off x="348343" y="644843"/>
            <a:ext cx="1150899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1E14350-20A5-6444-8782-15E6EF572127}"/>
              </a:ext>
            </a:extLst>
          </p:cNvPr>
          <p:cNvSpPr>
            <a:spLocks noGrp="1"/>
          </p:cNvSpPr>
          <p:nvPr>
            <p:ph type="ctrTitle"/>
          </p:nvPr>
        </p:nvSpPr>
        <p:spPr>
          <a:xfrm>
            <a:off x="552436" y="152400"/>
            <a:ext cx="11436491" cy="492443"/>
          </a:xfrm>
        </p:spPr>
        <p:txBody>
          <a:bodyPr wrap="square" lIns="0" tIns="0" rIns="0" bIns="0" anchor="t">
            <a:normAutofit/>
          </a:bodyPr>
          <a:lstStyle/>
          <a:p>
            <a:r>
              <a:rPr lang="en-AU" sz="2400">
                <a:latin typeface="Source Sans Pro"/>
                <a:ea typeface="Source Sans Pro"/>
              </a:rPr>
              <a:t>Surgical Robot and Haptics</a:t>
            </a:r>
            <a:endParaRPr lang="en-AU" sz="2400">
              <a:ea typeface="Source Sans Pro"/>
            </a:endParaRPr>
          </a:p>
        </p:txBody>
      </p:sp>
      <p:pic>
        <p:nvPicPr>
          <p:cNvPr id="4" name="Picture 4" descr="A screenshot of a cell phone&#10;&#10;Description generated with very high confidence">
            <a:extLst>
              <a:ext uri="{FF2B5EF4-FFF2-40B4-BE49-F238E27FC236}">
                <a16:creationId xmlns:a16="http://schemas.microsoft.com/office/drawing/2014/main" id="{6DBA4F74-E412-4CC9-82F6-2850E73313FD}"/>
              </a:ext>
            </a:extLst>
          </p:cNvPr>
          <p:cNvPicPr>
            <a:picLocks noChangeAspect="1"/>
          </p:cNvPicPr>
          <p:nvPr/>
        </p:nvPicPr>
        <p:blipFill>
          <a:blip r:embed="rId3"/>
          <a:stretch>
            <a:fillRect/>
          </a:stretch>
        </p:blipFill>
        <p:spPr>
          <a:xfrm>
            <a:off x="979251" y="1052602"/>
            <a:ext cx="4240178" cy="3850285"/>
          </a:xfrm>
          <a:prstGeom prst="rect">
            <a:avLst/>
          </a:prstGeom>
        </p:spPr>
      </p:pic>
      <p:pic>
        <p:nvPicPr>
          <p:cNvPr id="6" name="Picture 6">
            <a:extLst>
              <a:ext uri="{FF2B5EF4-FFF2-40B4-BE49-F238E27FC236}">
                <a16:creationId xmlns:a16="http://schemas.microsoft.com/office/drawing/2014/main" id="{2CDC91C9-056C-4C77-88BC-2873088ACE29}"/>
              </a:ext>
            </a:extLst>
          </p:cNvPr>
          <p:cNvPicPr>
            <a:picLocks noChangeAspect="1"/>
          </p:cNvPicPr>
          <p:nvPr/>
        </p:nvPicPr>
        <p:blipFill>
          <a:blip r:embed="rId4"/>
          <a:stretch>
            <a:fillRect/>
          </a:stretch>
        </p:blipFill>
        <p:spPr>
          <a:xfrm>
            <a:off x="5643123" y="1132515"/>
            <a:ext cx="2743200" cy="2107011"/>
          </a:xfrm>
          <a:prstGeom prst="rect">
            <a:avLst/>
          </a:prstGeom>
        </p:spPr>
      </p:pic>
      <p:sp>
        <p:nvSpPr>
          <p:cNvPr id="8" name="TextBox 7">
            <a:extLst>
              <a:ext uri="{FF2B5EF4-FFF2-40B4-BE49-F238E27FC236}">
                <a16:creationId xmlns:a16="http://schemas.microsoft.com/office/drawing/2014/main" id="{B6768689-8F93-428A-A247-265B03BC3963}"/>
              </a:ext>
            </a:extLst>
          </p:cNvPr>
          <p:cNvSpPr txBox="1"/>
          <p:nvPr/>
        </p:nvSpPr>
        <p:spPr>
          <a:xfrm>
            <a:off x="5724187" y="3346315"/>
            <a:ext cx="6127371"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700">
                <a:cs typeface="Calibri"/>
              </a:rPr>
              <a:t>A Deep Learning-Based Model For Tactile Understanding on Haptic Data Percutaneous Needle Treatment </a:t>
            </a:r>
          </a:p>
          <a:p>
            <a:pPr marL="285750" indent="-285750">
              <a:buFont typeface="Arial"/>
              <a:buChar char="•"/>
            </a:pPr>
            <a:r>
              <a:rPr lang="en-US" sz="1700">
                <a:cs typeface="Calibri"/>
              </a:rPr>
              <a:t>Tactile understanding during surgery is essential in medical simulation. </a:t>
            </a:r>
          </a:p>
          <a:p>
            <a:pPr marL="285750" indent="-285750">
              <a:buFont typeface="Arial"/>
              <a:buChar char="•"/>
            </a:pPr>
            <a:r>
              <a:rPr lang="en-US" sz="1700">
                <a:cs typeface="Calibri"/>
              </a:rPr>
              <a:t>The importance is </a:t>
            </a:r>
            <a:r>
              <a:rPr lang="en-US" sz="1700" err="1">
                <a:cs typeface="Calibri"/>
              </a:rPr>
              <a:t>emphasised</a:t>
            </a:r>
            <a:r>
              <a:rPr lang="en-US" sz="1700">
                <a:cs typeface="Calibri"/>
              </a:rPr>
              <a:t> when problems such as a delay is occurring during simulation. </a:t>
            </a:r>
          </a:p>
          <a:p>
            <a:pPr marL="285750" indent="-285750">
              <a:buFont typeface="Arial"/>
              <a:buChar char="•"/>
            </a:pPr>
            <a:r>
              <a:rPr lang="en-US" sz="1700">
                <a:cs typeface="Calibri"/>
              </a:rPr>
              <a:t>Monitoring, predicting, and understanding the sense of tissue which is supposed to be involved in operation is vital during surgery</a:t>
            </a:r>
          </a:p>
          <a:p>
            <a:pPr marL="285750" indent="-285750">
              <a:buFont typeface="Arial"/>
              <a:buChar char="•"/>
            </a:pPr>
            <a:endParaRPr lang="en-US" sz="1700">
              <a:cs typeface="Calibri"/>
            </a:endParaRPr>
          </a:p>
          <a:p>
            <a:endParaRPr lang="en-US" sz="1700">
              <a:cs typeface="Calibri"/>
            </a:endParaRPr>
          </a:p>
        </p:txBody>
      </p:sp>
      <p:pic>
        <p:nvPicPr>
          <p:cNvPr id="11" name="Picture 11" descr="A close up of a map&#10;&#10;Description generated with very high confidence">
            <a:extLst>
              <a:ext uri="{FF2B5EF4-FFF2-40B4-BE49-F238E27FC236}">
                <a16:creationId xmlns:a16="http://schemas.microsoft.com/office/drawing/2014/main" id="{931594FC-ABDD-4103-9058-C38ABBC8619E}"/>
              </a:ext>
            </a:extLst>
          </p:cNvPr>
          <p:cNvPicPr>
            <a:picLocks noChangeAspect="1"/>
          </p:cNvPicPr>
          <p:nvPr/>
        </p:nvPicPr>
        <p:blipFill>
          <a:blip r:embed="rId5"/>
          <a:stretch>
            <a:fillRect/>
          </a:stretch>
        </p:blipFill>
        <p:spPr>
          <a:xfrm>
            <a:off x="8810017" y="1120770"/>
            <a:ext cx="2743200" cy="2108886"/>
          </a:xfrm>
          <a:prstGeom prst="rect">
            <a:avLst/>
          </a:prstGeom>
        </p:spPr>
      </p:pic>
    </p:spTree>
    <p:extLst>
      <p:ext uri="{BB962C8B-B14F-4D97-AF65-F5344CB8AC3E}">
        <p14:creationId xmlns:p14="http://schemas.microsoft.com/office/powerpoint/2010/main" val="3024560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15A20E2-986C-CC44-A70F-3979BCF8404D}"/>
              </a:ext>
            </a:extLst>
          </p:cNvPr>
          <p:cNvCxnSpPr>
            <a:cxnSpLocks/>
          </p:cNvCxnSpPr>
          <p:nvPr/>
        </p:nvCxnSpPr>
        <p:spPr>
          <a:xfrm>
            <a:off x="348343" y="644843"/>
            <a:ext cx="1150899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1E14350-20A5-6444-8782-15E6EF572127}"/>
              </a:ext>
            </a:extLst>
          </p:cNvPr>
          <p:cNvSpPr>
            <a:spLocks noGrp="1"/>
          </p:cNvSpPr>
          <p:nvPr>
            <p:ph type="ctrTitle"/>
          </p:nvPr>
        </p:nvSpPr>
        <p:spPr>
          <a:xfrm>
            <a:off x="552436" y="152400"/>
            <a:ext cx="11436491" cy="492443"/>
          </a:xfrm>
        </p:spPr>
        <p:txBody>
          <a:bodyPr>
            <a:normAutofit/>
          </a:bodyPr>
          <a:lstStyle/>
          <a:p>
            <a:r>
              <a:rPr lang="en-AU" sz="2400"/>
              <a:t>References &amp; Publications</a:t>
            </a:r>
            <a:endParaRPr lang="en-US" sz="2400"/>
          </a:p>
        </p:txBody>
      </p:sp>
      <p:sp>
        <p:nvSpPr>
          <p:cNvPr id="2" name="TextBox 1">
            <a:extLst>
              <a:ext uri="{FF2B5EF4-FFF2-40B4-BE49-F238E27FC236}">
                <a16:creationId xmlns:a16="http://schemas.microsoft.com/office/drawing/2014/main" id="{940DD93F-C8E9-4E98-8997-DC0BEA0B8937}"/>
              </a:ext>
            </a:extLst>
          </p:cNvPr>
          <p:cNvSpPr txBox="1"/>
          <p:nvPr/>
        </p:nvSpPr>
        <p:spPr>
          <a:xfrm>
            <a:off x="347785" y="777631"/>
            <a:ext cx="11372687" cy="563231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A. </a:t>
            </a:r>
            <a:r>
              <a:rPr lang="en-US" sz="1700" b="1"/>
              <a:t>Khatami</a:t>
            </a:r>
            <a:r>
              <a:rPr lang="en-US"/>
              <a:t>, A. </a:t>
            </a:r>
            <a:r>
              <a:rPr lang="en-US" err="1"/>
              <a:t>Khosravi</a:t>
            </a:r>
            <a:r>
              <a:rPr lang="en-US"/>
              <a:t>, T. Nguyen, C.P. Lim, </a:t>
            </a:r>
            <a:r>
              <a:rPr lang="en-US" err="1"/>
              <a:t>S.Nahavandi</a:t>
            </a:r>
            <a:r>
              <a:rPr lang="en-US"/>
              <a:t>, ”Data Analysis Using Wavelet Transform and Deep Belief Networks”, Journal of Expert System with Applications, 190-198, 2017, Elsevier.</a:t>
            </a:r>
          </a:p>
          <a:p>
            <a:pPr marL="285750" indent="-285750">
              <a:buFont typeface="Arial"/>
              <a:buChar char="•"/>
            </a:pPr>
            <a:r>
              <a:rPr lang="en-US" b="1"/>
              <a:t>A. Khatami</a:t>
            </a:r>
            <a:r>
              <a:rPr lang="en-US"/>
              <a:t>, A. </a:t>
            </a:r>
            <a:r>
              <a:rPr lang="en-US" err="1"/>
              <a:t>Khosravi</a:t>
            </a:r>
            <a:r>
              <a:rPr lang="en-US"/>
              <a:t>, S. </a:t>
            </a:r>
            <a:r>
              <a:rPr lang="en-US" err="1"/>
              <a:t>Nahavandi</a:t>
            </a:r>
            <a:r>
              <a:rPr lang="en-US"/>
              <a:t>, H.R. </a:t>
            </a:r>
            <a:r>
              <a:rPr lang="en-US" err="1"/>
              <a:t>Tizhoosh</a:t>
            </a:r>
            <a:r>
              <a:rPr lang="en-US"/>
              <a:t>, ”Parallel Deep Solutions for Data Retrieval from Imbalanced Archives”, Journal of Applied Soft Computing, 2017, Elsevier</a:t>
            </a:r>
            <a:endParaRPr lang="en-US">
              <a:cs typeface="Calibri"/>
            </a:endParaRPr>
          </a:p>
          <a:p>
            <a:pPr marL="285750" indent="-285750">
              <a:buFont typeface="Arial"/>
              <a:buChar char="•"/>
            </a:pPr>
            <a:r>
              <a:rPr lang="en-US" b="1"/>
              <a:t>A. Khatami</a:t>
            </a:r>
            <a:r>
              <a:rPr lang="en-US"/>
              <a:t>, M. </a:t>
            </a:r>
            <a:r>
              <a:rPr lang="en-US" err="1"/>
              <a:t>Babaei</a:t>
            </a:r>
            <a:r>
              <a:rPr lang="en-US"/>
              <a:t>, H.R. </a:t>
            </a:r>
            <a:r>
              <a:rPr lang="en-US" err="1"/>
              <a:t>Tizhoosh</a:t>
            </a:r>
            <a:r>
              <a:rPr lang="en-US"/>
              <a:t>, A. </a:t>
            </a:r>
            <a:r>
              <a:rPr lang="en-US" err="1"/>
              <a:t>Khosravi</a:t>
            </a:r>
            <a:r>
              <a:rPr lang="en-US"/>
              <a:t>, S. </a:t>
            </a:r>
            <a:r>
              <a:rPr lang="en-US" err="1"/>
              <a:t>Nahavandi</a:t>
            </a:r>
            <a:r>
              <a:rPr lang="en-US"/>
              <a:t>, ”A Sequential Search-Space Shrinking Using CNN Transfer Learning and a Radon Projection Pool for Data Retrieval”, Journal of Expert System with Application, 2018</a:t>
            </a:r>
          </a:p>
          <a:p>
            <a:pPr marL="285750" indent="-285750">
              <a:buFont typeface="Arial"/>
              <a:buChar char="•"/>
            </a:pPr>
            <a:r>
              <a:rPr lang="en-US" b="1"/>
              <a:t>A. Khatami</a:t>
            </a:r>
            <a:r>
              <a:rPr lang="en-US"/>
              <a:t>, M. Babaei, H.R. Tizhoosh, A. Khosravi, S. Nahavandi, ”A Radon-Based Convolutional Neural Network for Medical Image Retrieval ”, International Journal of Engineering, 2018.</a:t>
            </a:r>
            <a:endParaRPr lang="en-US">
              <a:cs typeface="Calibri"/>
            </a:endParaRPr>
          </a:p>
          <a:p>
            <a:pPr marL="285750" indent="-285750">
              <a:buFont typeface="Arial"/>
              <a:buChar char="•"/>
            </a:pPr>
            <a:r>
              <a:rPr lang="en-US">
                <a:cs typeface="Calibri"/>
              </a:rPr>
              <a:t>M. </a:t>
            </a:r>
            <a:r>
              <a:rPr lang="en-US" err="1">
                <a:cs typeface="Calibri"/>
              </a:rPr>
              <a:t>Babaie</a:t>
            </a:r>
            <a:r>
              <a:rPr lang="en-US">
                <a:cs typeface="Calibri"/>
              </a:rPr>
              <a:t>, </a:t>
            </a:r>
            <a:r>
              <a:rPr lang="en-US" b="1">
                <a:cs typeface="Calibri"/>
              </a:rPr>
              <a:t>A. Khatami</a:t>
            </a:r>
            <a:r>
              <a:rPr lang="en-US">
                <a:cs typeface="Calibri"/>
              </a:rPr>
              <a:t>, Sh. </a:t>
            </a:r>
            <a:r>
              <a:rPr lang="en-US" err="1">
                <a:cs typeface="Calibri"/>
              </a:rPr>
              <a:t>Rahnamayan</a:t>
            </a:r>
            <a:r>
              <a:rPr lang="en-US">
                <a:cs typeface="Calibri"/>
              </a:rPr>
              <a:t>, Classiﬁcation and Retrieval of Digital Pathology Scans: A New Dataset, CVPR, 2017.</a:t>
            </a:r>
          </a:p>
          <a:p>
            <a:pPr marL="285750" indent="-285750">
              <a:buFont typeface="Arial"/>
              <a:buChar char="•"/>
            </a:pPr>
            <a:r>
              <a:rPr lang="en-US" b="1">
                <a:cs typeface="Calibri"/>
              </a:rPr>
              <a:t>A. Khatami</a:t>
            </a:r>
            <a:r>
              <a:rPr lang="en-US">
                <a:cs typeface="Calibri"/>
              </a:rPr>
              <a:t>, A. </a:t>
            </a:r>
            <a:r>
              <a:rPr lang="en-US" err="1">
                <a:cs typeface="Calibri"/>
              </a:rPr>
              <a:t>Khosravi</a:t>
            </a:r>
            <a:r>
              <a:rPr lang="en-US">
                <a:cs typeface="Calibri"/>
              </a:rPr>
              <a:t>, H.R. </a:t>
            </a:r>
            <a:r>
              <a:rPr lang="en-US" err="1">
                <a:cs typeface="Calibri"/>
              </a:rPr>
              <a:t>Tizhoosh</a:t>
            </a:r>
            <a:r>
              <a:rPr lang="en-US">
                <a:cs typeface="Calibri"/>
              </a:rPr>
              <a:t>, S. </a:t>
            </a:r>
            <a:r>
              <a:rPr lang="en-US" err="1">
                <a:cs typeface="Calibri"/>
              </a:rPr>
              <a:t>Nahavandi</a:t>
            </a:r>
            <a:r>
              <a:rPr lang="en-US">
                <a:cs typeface="Calibri"/>
              </a:rPr>
              <a:t>, A deep-structural Image Classiﬁcation for a Radon-based Data Retrieval, IEEE CCECE, 2017, IEEE.</a:t>
            </a:r>
          </a:p>
          <a:p>
            <a:pPr marL="285750" indent="-285750">
              <a:buFont typeface="Arial"/>
              <a:buChar char="•"/>
            </a:pPr>
            <a:r>
              <a:rPr lang="en-US" b="1">
                <a:cs typeface="Calibri"/>
              </a:rPr>
              <a:t>A. Khatami</a:t>
            </a:r>
            <a:r>
              <a:rPr lang="en-US">
                <a:cs typeface="Calibri"/>
              </a:rPr>
              <a:t>, Y. Tai, A. </a:t>
            </a:r>
            <a:r>
              <a:rPr lang="en-US" err="1">
                <a:cs typeface="Calibri"/>
              </a:rPr>
              <a:t>Khosravi</a:t>
            </a:r>
            <a:r>
              <a:rPr lang="en-US">
                <a:cs typeface="Calibri"/>
              </a:rPr>
              <a:t>, L. Wei, S. </a:t>
            </a:r>
            <a:r>
              <a:rPr lang="en-US" err="1">
                <a:cs typeface="Calibri"/>
              </a:rPr>
              <a:t>Nahavandi</a:t>
            </a:r>
            <a:r>
              <a:rPr lang="en-US">
                <a:cs typeface="Calibri"/>
              </a:rPr>
              <a:t>, A Deep-Based Model For Tactile Understanding on Data Percutaneous Needle Treatment, ICONIP, 2017.</a:t>
            </a:r>
          </a:p>
          <a:p>
            <a:pPr marL="285750" indent="-285750">
              <a:buFont typeface="Arial"/>
              <a:buChar char="•"/>
            </a:pPr>
            <a:r>
              <a:rPr lang="en-US" b="1">
                <a:cs typeface="Calibri"/>
              </a:rPr>
              <a:t>A. Khatami</a:t>
            </a:r>
            <a:r>
              <a:rPr lang="en-US">
                <a:cs typeface="Calibri"/>
              </a:rPr>
              <a:t>, S. </a:t>
            </a:r>
            <a:r>
              <a:rPr lang="en-US" err="1">
                <a:cs typeface="Calibri"/>
              </a:rPr>
              <a:t>Mirghasemi</a:t>
            </a:r>
            <a:r>
              <a:rPr lang="en-US">
                <a:cs typeface="Calibri"/>
              </a:rPr>
              <a:t>, A. </a:t>
            </a:r>
            <a:r>
              <a:rPr lang="en-US" err="1">
                <a:cs typeface="Calibri"/>
              </a:rPr>
              <a:t>Khosravi</a:t>
            </a:r>
            <a:r>
              <a:rPr lang="en-US">
                <a:cs typeface="Calibri"/>
              </a:rPr>
              <a:t>, C.P. Lim, S. </a:t>
            </a:r>
            <a:r>
              <a:rPr lang="en-US" err="1">
                <a:cs typeface="Calibri"/>
              </a:rPr>
              <a:t>Nahavandi</a:t>
            </a:r>
            <a:r>
              <a:rPr lang="en-US">
                <a:cs typeface="Calibri"/>
              </a:rPr>
              <a:t>, A Swarm Optimization-based </a:t>
            </a:r>
            <a:r>
              <a:rPr lang="en-US" err="1">
                <a:cs typeface="Calibri"/>
              </a:rPr>
              <a:t>Kmedoids</a:t>
            </a:r>
            <a:r>
              <a:rPr lang="en-US">
                <a:cs typeface="Calibri"/>
              </a:rPr>
              <a:t> Clustering Technique for Extracting </a:t>
            </a:r>
            <a:r>
              <a:rPr lang="en-US" err="1">
                <a:cs typeface="Calibri"/>
              </a:rPr>
              <a:t>Colour</a:t>
            </a:r>
            <a:r>
              <a:rPr lang="en-US">
                <a:cs typeface="Calibri"/>
              </a:rPr>
              <a:t> Features from Melanoma Skin Cancer Images, ICONIP, 2017</a:t>
            </a:r>
          </a:p>
          <a:p>
            <a:pPr marL="285750" indent="-285750">
              <a:buFont typeface="Arial"/>
              <a:buChar char="•"/>
            </a:pPr>
            <a:r>
              <a:rPr lang="en-US" b="1">
                <a:cs typeface="Calibri"/>
              </a:rPr>
              <a:t>A. Khatami</a:t>
            </a:r>
            <a:r>
              <a:rPr lang="en-US">
                <a:cs typeface="Calibri"/>
              </a:rPr>
              <a:t>, Y. Tai, A. </a:t>
            </a:r>
            <a:r>
              <a:rPr lang="en-US" err="1">
                <a:cs typeface="Calibri"/>
              </a:rPr>
              <a:t>Khosravi</a:t>
            </a:r>
            <a:r>
              <a:rPr lang="en-US">
                <a:cs typeface="Calibri"/>
              </a:rPr>
              <a:t>, L. Wei, S. </a:t>
            </a:r>
            <a:r>
              <a:rPr lang="en-US" err="1">
                <a:cs typeface="Calibri"/>
              </a:rPr>
              <a:t>Nahavandi</a:t>
            </a:r>
            <a:r>
              <a:rPr lang="en-US">
                <a:cs typeface="Calibri"/>
              </a:rPr>
              <a:t>, A Haptics Feedback Based-LSTM Predictive Model for Pericardiocentesis Therapy, ICONIP, 2017.</a:t>
            </a:r>
          </a:p>
          <a:p>
            <a:pPr marL="285750" indent="-285750">
              <a:buFont typeface="Arial"/>
              <a:buChar char="•"/>
            </a:pPr>
            <a:endParaRPr lang="en-US">
              <a:cs typeface="Calibri"/>
            </a:endParaRPr>
          </a:p>
          <a:p>
            <a:endParaRPr lang="en-US">
              <a:cs typeface="Calibri"/>
            </a:endParaRPr>
          </a:p>
        </p:txBody>
      </p:sp>
    </p:spTree>
    <p:extLst>
      <p:ext uri="{BB962C8B-B14F-4D97-AF65-F5344CB8AC3E}">
        <p14:creationId xmlns:p14="http://schemas.microsoft.com/office/powerpoint/2010/main" val="3668986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606708"/>
      </p:ext>
    </p:extLst>
  </p:cSld>
  <p:clrMapOvr>
    <a:masterClrMapping/>
  </p:clrMapOvr>
</p:sld>
</file>

<file path=ppt/theme/theme1.xml><?xml version="1.0" encoding="utf-8"?>
<a:theme xmlns:a="http://schemas.openxmlformats.org/drawingml/2006/main" name="Office Theme">
  <a:themeElements>
    <a:clrScheme name="INTELLIFY NEW">
      <a:dk1>
        <a:srgbClr val="2F3649"/>
      </a:dk1>
      <a:lt1>
        <a:srgbClr val="FFFFFF"/>
      </a:lt1>
      <a:dk2>
        <a:srgbClr val="E1E8EE"/>
      </a:dk2>
      <a:lt2>
        <a:srgbClr val="EEECE1"/>
      </a:lt2>
      <a:accent1>
        <a:srgbClr val="F3972C"/>
      </a:accent1>
      <a:accent2>
        <a:srgbClr val="E1E8EE"/>
      </a:accent2>
      <a:accent3>
        <a:srgbClr val="F3972C"/>
      </a:accent3>
      <a:accent4>
        <a:srgbClr val="A9A9A9"/>
      </a:accent4>
      <a:accent5>
        <a:srgbClr val="F2945F"/>
      </a:accent5>
      <a:accent6>
        <a:srgbClr val="F79646"/>
      </a:accent6>
      <a:hlink>
        <a:srgbClr val="F3972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B01C88F6765F34284641AA0E131333A" ma:contentTypeVersion="9" ma:contentTypeDescription="Create a new document." ma:contentTypeScope="" ma:versionID="13230cd5540692e3010402251f9a0c8b">
  <xsd:schema xmlns:xsd="http://www.w3.org/2001/XMLSchema" xmlns:xs="http://www.w3.org/2001/XMLSchema" xmlns:p="http://schemas.microsoft.com/office/2006/metadata/properties" xmlns:ns2="4ee2b948-0e45-4b27-ab57-c769d26295e5" xmlns:ns3="7e99ae0b-507e-4d42-9c11-c4cfa50ee73d" targetNamespace="http://schemas.microsoft.com/office/2006/metadata/properties" ma:root="true" ma:fieldsID="e8514d24ee3a9e97d00f5945b53f0a9d" ns2:_="" ns3:_="">
    <xsd:import namespace="4ee2b948-0e45-4b27-ab57-c769d26295e5"/>
    <xsd:import namespace="7e99ae0b-507e-4d42-9c11-c4cfa50ee73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e2b948-0e45-4b27-ab57-c769d26295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9ae0b-507e-4d42-9c11-c4cfa50ee73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3F24199-D25E-4AC6-AB4C-3F60A94E8B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e2b948-0e45-4b27-ab57-c769d26295e5"/>
    <ds:schemaRef ds:uri="7e99ae0b-507e-4d42-9c11-c4cfa50ee7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BE4140-A3A2-49CA-A72D-0288FDFC5DCA}">
  <ds:schemaRefs>
    <ds:schemaRef ds:uri="http://schemas.microsoft.com/sharepoint/v3/contenttype/forms"/>
  </ds:schemaRefs>
</ds:datastoreItem>
</file>

<file path=customXml/itemProps3.xml><?xml version="1.0" encoding="utf-8"?>
<ds:datastoreItem xmlns:ds="http://schemas.openxmlformats.org/officeDocument/2006/customXml" ds:itemID="{464DAC15-1812-492C-AA8F-C3B1E82AE1B3}">
  <ds:schemaRefs>
    <ds:schemaRef ds:uri="http://schemas.openxmlformats.org/package/2006/metadata/core-properties"/>
    <ds:schemaRef ds:uri="http://schemas.microsoft.com/office/2006/metadata/properties"/>
    <ds:schemaRef ds:uri="http://purl.org/dc/terms/"/>
    <ds:schemaRef ds:uri="7e99ae0b-507e-4d42-9c11-c4cfa50ee73d"/>
    <ds:schemaRef ds:uri="http://www.w3.org/XML/1998/namespace"/>
    <ds:schemaRef ds:uri="4ee2b948-0e45-4b27-ab57-c769d26295e5"/>
    <ds:schemaRef ds:uri="http://schemas.microsoft.com/office/2006/documentManagement/types"/>
    <ds:schemaRef ds:uri="http://purl.org/dc/dcmitype/"/>
    <ds:schemaRef ds:uri="http://schemas.microsoft.com/office/infopath/2007/PartnerControl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530</TotalTime>
  <Words>1230</Words>
  <Application>Microsoft Office PowerPoint</Application>
  <PresentationFormat>Widescreen</PresentationFormat>
  <Paragraphs>156</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Source Sans Pro</vt:lpstr>
      <vt:lpstr>Source Sans Pro Semibold</vt:lpstr>
      <vt:lpstr>Office Theme</vt:lpstr>
      <vt:lpstr>PowerPoint Presentation</vt:lpstr>
      <vt:lpstr>Amin Khatami</vt:lpstr>
      <vt:lpstr>AI &amp; Robotics in Medical Practices </vt:lpstr>
      <vt:lpstr>Automatic classification systems &amp; X-ray Image Retrieval</vt:lpstr>
      <vt:lpstr>Automatic classification systems &amp; X-ray Image Retrieval</vt:lpstr>
      <vt:lpstr>Automatic classification systems – Colour Features &amp; Contents </vt:lpstr>
      <vt:lpstr>Surgical Robot and Haptics</vt:lpstr>
      <vt:lpstr>References &amp; Publications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Amin Khatami</cp:lastModifiedBy>
  <cp:revision>67</cp:revision>
  <dcterms:created xsi:type="dcterms:W3CDTF">2018-02-22T22:56:29Z</dcterms:created>
  <dcterms:modified xsi:type="dcterms:W3CDTF">2019-03-09T01:55:03Z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2018-02-23T00:00:00Z</vt:filetime>
  </property>
  <property fmtid="{D5CDD505-2E9C-101B-9397-08002B2CF9AE}" pid="3" name="Creator">
    <vt:lpwstr>Adobe InDesign CC 13.0 (Macintosh)</vt:lpwstr>
  </property>
  <property fmtid="{D5CDD505-2E9C-101B-9397-08002B2CF9AE}" pid="4" name="LastSaved">
    <vt:filetime>2018-02-22T00:00:00Z</vt:filetime>
  </property>
  <property fmtid="{D5CDD505-2E9C-101B-9397-08002B2CF9AE}" pid="5" name="AuthorIds_UIVersion_512">
    <vt:lpwstr>236</vt:lpwstr>
  </property>
  <property fmtid="{D5CDD505-2E9C-101B-9397-08002B2CF9AE}" pid="6" name="ContentTypeId">
    <vt:lpwstr>0x0101004B01C88F6765F34284641AA0E131333A</vt:lpwstr>
  </property>
  <property fmtid="{D5CDD505-2E9C-101B-9397-08002B2CF9AE}" pid="7" name="AuthorIds_UIVersion_2560">
    <vt:lpwstr>236</vt:lpwstr>
  </property>
  <property fmtid="{D5CDD505-2E9C-101B-9397-08002B2CF9AE}" pid="8" name="AuthorIds_UIVersion_1024">
    <vt:lpwstr>236</vt:lpwstr>
  </property>
  <property fmtid="{D5CDD505-2E9C-101B-9397-08002B2CF9AE}" pid="9" name="AuthorIds_UIVersion_7168">
    <vt:lpwstr>13</vt:lpwstr>
  </property>
</Properties>
</file>